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9" r:id="rId3"/>
    <p:sldId id="274" r:id="rId4"/>
    <p:sldId id="275" r:id="rId5"/>
    <p:sldId id="278" r:id="rId6"/>
    <p:sldId id="265" r:id="rId7"/>
    <p:sldId id="266" r:id="rId8"/>
    <p:sldId id="296" r:id="rId9"/>
    <p:sldId id="267" r:id="rId10"/>
    <p:sldId id="283" r:id="rId11"/>
    <p:sldId id="272" r:id="rId12"/>
    <p:sldId id="286" r:id="rId13"/>
    <p:sldId id="282" r:id="rId14"/>
    <p:sldId id="285" r:id="rId15"/>
    <p:sldId id="287" r:id="rId16"/>
    <p:sldId id="290" r:id="rId17"/>
    <p:sldId id="292" r:id="rId18"/>
    <p:sldId id="293" r:id="rId19"/>
    <p:sldId id="297" r:id="rId20"/>
    <p:sldId id="270" r:id="rId21"/>
    <p:sldId id="271" r:id="rId22"/>
    <p:sldId id="27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E6E2C6A-7094-4876-8DA3-0831DE9F2AAD}">
  <a:tblStyle styleId="{1E6E2C6A-7094-4876-8DA3-0831DE9F2AA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>
      <p:cViewPr>
        <p:scale>
          <a:sx n="99" d="100"/>
          <a:sy n="99" d="100"/>
        </p:scale>
        <p:origin x="-80" y="-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1654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Purpose: 1) use KDMS for cooperation systems 2) be multipliers of the system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what circumstances they should suggest K-Link and when K-DMS, when coaching and when not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Important: they do not have to see it as challenge for giz dms, but rather complementary to it.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would like to introduce to you the tool which was piloted last year in EbA regional project of NRM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this to facilitate knowledge generation and exchange in communities of practice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this to facilitate knowledge generation and exchange in communities of practice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this to facilitate knowledge generation and exchange in communities of practice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Выявление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достоверных источников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сфере Управления природными ресурсами и Устойчивости климата</a:t>
            </a:r>
          </a:p>
          <a:p>
            <a:pPr marL="342900" marR="0" lvl="0" indent="-279400" algn="l" rtl="0"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Ускорить поиск достоверной информации для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государственных структур, НПО, организаций в сфере развития и научной  деятельности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через обмен документов.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Выявление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достоверных источников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сфере Управления природными ресурсами и Устойчивости климата</a:t>
            </a:r>
          </a:p>
          <a:p>
            <a:pPr marL="342900" marR="0" lvl="0" indent="-279400" algn="l" rtl="0"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Ускорить поиск достоверной информации для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государственных структур, НПО, организаций в сфере развития и научной  деятельности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через обмен документов.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contrast to other existing DMSs, K-DMS has a very user friendly interface, making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this to facilitate knowledge generation and exchange in communities of practice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to’s: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Upload of document IN project collection (twice), preview, download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Assigning to a collection if the files is in personal 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in Public and Project and Personal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Star, share link 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Uservoice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 audience to share their experiences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Выявление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достоверных источников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сфере Управления природными ресурсами и Устойчивости климата</a:t>
            </a:r>
          </a:p>
          <a:p>
            <a:pPr marL="342900" marR="0" lvl="0" indent="-279400" algn="l" rtl="0"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Ускорить поиск достоверной информации для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государственных структур, НПО, организаций в сфере развития и научной  деятельности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через обмен документов.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Выявление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достоверных источников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сфере Управления природными ресурсами и Устойчивости климата</a:t>
            </a:r>
          </a:p>
          <a:p>
            <a:pPr marL="342900" marR="0" lvl="0" indent="-279400" algn="l" rtl="0"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Ускорить поиск достоверной информации для </a:t>
            </a:r>
            <a:r>
              <a:rPr lang="en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государственных структур, НПО, организаций в сфере развития и научной  деятельности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через обмен документов.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11700" y="28173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5200" b="1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11700" y="195147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Font typeface="Arial"/>
              <a:buNone/>
              <a:defRPr sz="2800" b="0" i="0" u="none" strike="noStrike" cap="non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6900" marR="0" lvl="1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93800" marR="0" lvl="3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90700" marR="0" lvl="5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82800" marR="0" lvl="6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87600" marR="0" lvl="7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79700" marR="0" lvl="8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4000" y="1112399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7776000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69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938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90700" marR="0" lvl="5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82800" marR="0" lvl="6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87600" marR="0" lvl="7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797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8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7" y="4767262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lIns="75650" tIns="37800" rIns="75650" bIns="37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bulletpoin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4000" y="1112399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7776000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69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938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90700" marR="0" lvl="5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82800" marR="0" lvl="6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87600" marR="0" lvl="7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797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subhead, bulletpoints,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4000" y="1112399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5759999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921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85900" marR="0" lvl="5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790700" marR="0" lvl="6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82800" marR="0" lvl="7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876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6786007" y="1836000"/>
            <a:ext cx="2358000" cy="15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23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subhead, bulletpoints, big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4000" y="1112399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5759999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921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85900" marR="0" lvl="5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790700" marR="0" lvl="6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82800" marR="0" lvl="7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876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6786007" y="1836000"/>
            <a:ext cx="2358000" cy="25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23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7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2 columns, subheadline, bulletpoi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4000" y="1112399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3779999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921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85900" marR="0" lvl="5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790700" marR="0" lvl="6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82800" marR="0" lvl="7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876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80005" y="1836000"/>
            <a:ext cx="3779998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921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969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85900" marR="0" lvl="5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790700" marR="0" lvl="6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82800" marR="0" lvl="7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876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2 columns, bulletpoi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4000" y="1112399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3779999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69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938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90700" marR="0" lvl="5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82800" marR="0" lvl="6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87600" marR="0" lvl="7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797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80005" y="1836000"/>
            <a:ext cx="3779998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69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938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90700" marR="0" lvl="5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82800" marR="0" lvl="6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87600" marR="0" lvl="7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797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gif"/><Relationship Id="rId1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1356"/>
            <a:ext cx="9144000" cy="8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84000" y="1112399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"/>
              <a:buNone/>
              <a:defRPr sz="20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3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113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18296" y="228600"/>
            <a:ext cx="2106599" cy="6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388644"/>
            <a:ext cx="9144000" cy="55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4000" y="1836000"/>
            <a:ext cx="7776000" cy="28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C80F0F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6900" marR="0" lvl="1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93800" marR="0" lvl="3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93800" marR="0" lvl="4" indent="-1270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Font typeface="Arial"/>
              <a:buNone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90700" marR="0" lvl="5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82800" marR="0" lvl="6" indent="-1079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87600" marR="0" lvl="7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79700" marR="0" lvl="8" indent="-120650" algn="l" rtl="0">
              <a:lnSpc>
                <a:spcPct val="100000"/>
              </a:lnSpc>
              <a:spcBef>
                <a:spcPts val="300"/>
              </a:spcBef>
              <a:spcAft>
                <a:spcPts val="700"/>
              </a:spcAft>
              <a:buClr>
                <a:srgbClr val="6E645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7703696" y="4935751"/>
            <a:ext cx="926999" cy="174600"/>
          </a:xfrm>
          <a:prstGeom prst="rect">
            <a:avLst/>
          </a:prstGeom>
          <a:noFill/>
          <a:ln>
            <a:noFill/>
          </a:ln>
        </p:spPr>
        <p:txBody>
          <a:bodyPr lIns="75650" tIns="37800" rIns="75650" bIns="37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ct val="25000"/>
              <a:buFont typeface="Arial Narrow"/>
              <a:buNone/>
            </a:pPr>
            <a:r>
              <a:rPr lang="en"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"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lang="en" sz="800" b="0" i="0" u="none" strike="noStrike" cap="none">
              <a:solidFill>
                <a:srgbClr val="6E645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862781" y="4935751"/>
            <a:ext cx="34185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1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79154" y="4935751"/>
            <a:ext cx="12954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Font typeface="Arial Narrow"/>
              <a:buNone/>
              <a:defRPr sz="800" b="0" i="0" u="none" strike="noStrike" cap="none">
                <a:solidFill>
                  <a:srgbClr val="6E645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381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30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11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733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2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albina@oneofftech.xyz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0" y="0"/>
            <a:ext cx="2373441" cy="1726970"/>
          </a:xfrm>
          <a:prstGeom prst="rect">
            <a:avLst/>
          </a:prstGeom>
        </p:spPr>
      </p:pic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75875" y="1159962"/>
            <a:ext cx="8520599" cy="1047000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en" sz="36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K-DMS</a:t>
            </a:r>
            <a:r>
              <a:rPr lang="en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5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Гибкое решение информационно-коммуникационных технологий для Управления информацией</a:t>
            </a:r>
            <a:endParaRPr lang="en"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75875" y="4330350"/>
            <a:ext cx="8520599" cy="9146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29210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Заседание МКУР Ашхабад </a:t>
            </a:r>
            <a:r>
              <a:rPr lang="en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05/24/2016</a:t>
            </a:r>
          </a:p>
          <a:p>
            <a:pPr marL="29210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en" sz="1200" b="0" i="0" u="none" strike="noStrike" cap="none" dirty="0" smtClean="0">
                <a:solidFill>
                  <a:schemeClr val="dk1"/>
                </a:solidFill>
                <a:sym typeface="Arial"/>
              </a:rPr>
              <a:t>Gianluca Colombo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sym typeface="Arial"/>
              </a:rPr>
              <a:t> /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sym typeface="Arial"/>
              </a:rPr>
              <a:t>Жанлюка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sym typeface="Arial"/>
              </a:rPr>
              <a:t> Коломбо</a:t>
            </a:r>
            <a:endParaRPr lang="en"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29210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en-US" sz="1200" u="sng" dirty="0">
                <a:solidFill>
                  <a:schemeClr val="hlink"/>
                </a:solidFill>
                <a:hlinkClick r:id="rId4"/>
              </a:rPr>
              <a:t>g</a:t>
            </a:r>
            <a:r>
              <a:rPr lang="en" sz="1200" b="0" i="0" u="sng" strike="noStrike" cap="none" dirty="0" smtClean="0">
                <a:solidFill>
                  <a:schemeClr val="hlink"/>
                </a:solidFill>
                <a:sym typeface="Arial"/>
                <a:hlinkClick r:id="rId4"/>
              </a:rPr>
              <a:t>ianluca.colombo@oneofftech.xyz</a:t>
            </a:r>
            <a:endParaRPr lang="en" sz="1200" b="0" i="0" u="sng" strike="noStrike" cap="none" dirty="0">
              <a:solidFill>
                <a:schemeClr val="hlink"/>
              </a:solidFill>
              <a:sym typeface="Arial"/>
              <a:hlinkClick r:id="rId4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3925" y="2363974"/>
            <a:ext cx="3387724" cy="1905624"/>
          </a:xfrm>
          <a:prstGeom prst="rect">
            <a:avLst/>
          </a:prstGeom>
          <a:noFill/>
          <a:ln w="9525" cap="flat" cmpd="sng">
            <a:solidFill>
              <a:srgbClr val="6E645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Shape 185"/>
          <p:cNvCxnSpPr/>
          <p:nvPr/>
        </p:nvCxnSpPr>
        <p:spPr>
          <a:xfrm>
            <a:off x="1126155" y="1717475"/>
            <a:ext cx="0" cy="46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>
            <a:off x="1126176" y="3304175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2440918" y="1305336"/>
            <a:ext cx="1006624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Поиск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467" y="1190417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371" y="1088950"/>
            <a:ext cx="1143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6044429" y="3365736"/>
            <a:ext cx="1273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Новый поиск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6031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174700"/>
            <a:ext cx="1143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Shape 195"/>
          <p:cNvCxnSpPr/>
          <p:nvPr/>
        </p:nvCxnSpPr>
        <p:spPr>
          <a:xfrm flipV="1">
            <a:off x="1798500" y="3233480"/>
            <a:ext cx="1693380" cy="9986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79946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367" y="371475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2305286" y="3814210"/>
            <a:ext cx="1142256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Обмен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Shape 199"/>
          <p:cNvCxnSpPr/>
          <p:nvPr/>
        </p:nvCxnSpPr>
        <p:spPr>
          <a:xfrm flipH="1" flipV="1">
            <a:off x="5522721" y="3222814"/>
            <a:ext cx="1354589" cy="9254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00" name="Shape 200"/>
          <p:cNvSpPr/>
          <p:nvPr/>
        </p:nvSpPr>
        <p:spPr>
          <a:xfrm>
            <a:off x="228600" y="1613136"/>
            <a:ext cx="2185200" cy="1752600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581400" y="3233480"/>
            <a:ext cx="2185200" cy="1752599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668525" y="711741"/>
            <a:ext cx="2185200" cy="1752600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62"/>
          <p:cNvSpPr/>
          <p:nvPr/>
        </p:nvSpPr>
        <p:spPr>
          <a:xfrm>
            <a:off x="4125335" y="1644011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cxnSp>
        <p:nvCxnSpPr>
          <p:cNvPr id="24" name="Shape 158"/>
          <p:cNvCxnSpPr/>
          <p:nvPr/>
        </p:nvCxnSpPr>
        <p:spPr>
          <a:xfrm>
            <a:off x="2267744" y="1419622"/>
            <a:ext cx="1224136" cy="7550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6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5592" y="2228984"/>
            <a:ext cx="1531799" cy="102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ttangolo 31"/>
          <p:cNvSpPr/>
          <p:nvPr/>
        </p:nvSpPr>
        <p:spPr>
          <a:xfrm>
            <a:off x="3635896" y="1588041"/>
            <a:ext cx="1800200" cy="1847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 182"/>
          <p:cNvSpPr/>
          <p:nvPr/>
        </p:nvSpPr>
        <p:spPr>
          <a:xfrm>
            <a:off x="7093775" y="3943500"/>
            <a:ext cx="1424400" cy="685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Найден новый файл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184"/>
          <p:cNvSpPr/>
          <p:nvPr/>
        </p:nvSpPr>
        <p:spPr>
          <a:xfrm>
            <a:off x="164805" y="959975"/>
            <a:ext cx="1922700" cy="757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Необходима важная информация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187"/>
          <p:cNvSpPr/>
          <p:nvPr/>
        </p:nvSpPr>
        <p:spPr>
          <a:xfrm>
            <a:off x="457200" y="3758850"/>
            <a:ext cx="1341300" cy="946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Файл скопирован и прочтен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91"/>
          <p:cNvSpPr txBox="1">
            <a:spLocks/>
          </p:cNvSpPr>
          <p:nvPr/>
        </p:nvSpPr>
        <p:spPr>
          <a:xfrm>
            <a:off x="2051720" y="483518"/>
            <a:ext cx="4665903" cy="864096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dirty="0" smtClean="0">
                <a:solidFill>
                  <a:srgbClr val="C00000"/>
                </a:solidFill>
              </a:rPr>
              <a:t>K-DMS</a:t>
            </a:r>
            <a:r>
              <a:rPr lang="it-IT" sz="2400" dirty="0" smtClean="0"/>
              <a:t> </a:t>
            </a:r>
            <a:r>
              <a:rPr lang="ru-RU" sz="2400" dirty="0" smtClean="0"/>
              <a:t>для индивидуальных подразделений МКУР 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557301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>
            <a:off x="396350" y="643574"/>
            <a:ext cx="8520599" cy="776047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Техническое решение </a:t>
            </a:r>
            <a:r>
              <a:rPr lang="en" sz="24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K-DMS : </a:t>
            </a:r>
            <a:r>
              <a:rPr lang="ru-RU" sz="2400" b="1" i="0" u="none" strike="noStrike" cap="none" dirty="0" smtClean="0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Безопасное хранение информации</a:t>
            </a:r>
            <a:endParaRPr lang="en" sz="2400" b="0" i="0" u="none" strike="noStrike" cap="none" dirty="0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ubTitle" idx="1"/>
          </p:nvPr>
        </p:nvSpPr>
        <p:spPr>
          <a:xfrm>
            <a:off x="396350" y="1441607"/>
            <a:ext cx="6768600" cy="3722431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457200" lvl="0" indent="-381000" algn="l">
              <a:buFont typeface="Arial"/>
              <a:buChar char="●"/>
            </a:pPr>
            <a:r>
              <a:rPr lang="ru-RU" sz="2400" dirty="0"/>
              <a:t>Профилактические механизмы против случайного удаления или потери </a:t>
            </a:r>
            <a:r>
              <a:rPr lang="ru-RU" sz="2400" dirty="0" smtClean="0"/>
              <a:t>данных</a:t>
            </a:r>
          </a:p>
          <a:p>
            <a:pPr marL="457200" lvl="0" indent="-381000" algn="l">
              <a:buFont typeface="Arial"/>
              <a:buChar char="●"/>
            </a:pPr>
            <a:r>
              <a:rPr lang="ru-RU" sz="2400" dirty="0" smtClean="0"/>
              <a:t>Информация принадлежит организации, владеющей K-DMS</a:t>
            </a:r>
          </a:p>
          <a:p>
            <a:pPr marL="457200" lvl="0" indent="-381000" algn="l">
              <a:buFont typeface="Arial"/>
              <a:buChar char="●"/>
            </a:pPr>
            <a:r>
              <a:rPr lang="ru-RU" sz="2400" dirty="0" smtClean="0"/>
              <a:t>Сертификаты безопасности</a:t>
            </a:r>
          </a:p>
          <a:p>
            <a:pPr marL="457200" lvl="0" indent="-381000" algn="l">
              <a:buFont typeface="Arial"/>
              <a:buChar char="●"/>
            </a:pPr>
            <a:r>
              <a:rPr lang="ru-RU" sz="2400" dirty="0" smtClean="0"/>
              <a:t>Дополнительные меры безопасности в здании, где находится K-DMS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900" y="1981101"/>
            <a:ext cx="2124499" cy="1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>
            <a:off x="396350" y="643575"/>
            <a:ext cx="8520599" cy="510000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b" anchorCtr="0">
            <a:noAutofit/>
          </a:bodyPr>
          <a:lstStyle/>
          <a:p>
            <a:pPr lvl="0">
              <a:buClr>
                <a:srgbClr val="C80F0F"/>
              </a:buClr>
              <a:buSzPct val="25000"/>
            </a:pPr>
            <a:r>
              <a:rPr lang="ru-RU" sz="24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Техническое решение </a:t>
            </a:r>
            <a:r>
              <a:rPr lang="en" sz="24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K-DMS : </a:t>
            </a:r>
            <a:r>
              <a:rPr lang="en" sz="2400" dirty="0">
                <a:solidFill>
                  <a:srgbClr val="2C2D30"/>
                </a:solidFill>
              </a:rPr>
              <a:t>Улучшенное управление </a:t>
            </a:r>
            <a:r>
              <a:rPr lang="ru-RU" sz="2400" dirty="0" smtClean="0">
                <a:solidFill>
                  <a:srgbClr val="2C2D30"/>
                </a:solidFill>
              </a:rPr>
              <a:t>документами</a:t>
            </a:r>
            <a:endParaRPr lang="en" sz="2400" b="0" i="0" u="none" strike="noStrike" cap="none" dirty="0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ubTitle" idx="1"/>
          </p:nvPr>
        </p:nvSpPr>
        <p:spPr>
          <a:xfrm>
            <a:off x="189137" y="1153574"/>
            <a:ext cx="6768600" cy="3722431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457200" lvl="0" indent="-381000" algn="l">
              <a:buFont typeface="Arial"/>
              <a:buAutoNum type="arabicPeriod"/>
            </a:pPr>
            <a:r>
              <a:rPr lang="ru-RU" sz="2400" dirty="0" smtClean="0"/>
              <a:t>Каждое подразделение </a:t>
            </a:r>
            <a:r>
              <a:rPr lang="ru-RU" sz="2400" dirty="0"/>
              <a:t>МКУР </a:t>
            </a:r>
            <a:r>
              <a:rPr lang="ru-RU" sz="2400" dirty="0" smtClean="0"/>
              <a:t>владеет </a:t>
            </a:r>
            <a:r>
              <a:rPr lang="ru-RU" sz="2400" dirty="0"/>
              <a:t>национальной </a:t>
            </a:r>
            <a:r>
              <a:rPr lang="ru-RU" sz="2400" dirty="0" smtClean="0"/>
              <a:t>библиотекой </a:t>
            </a:r>
            <a:r>
              <a:rPr lang="ru-RU" sz="2400" dirty="0"/>
              <a:t>в качестве институциональной памяти</a:t>
            </a:r>
          </a:p>
          <a:p>
            <a:pPr marL="457200" lvl="0" indent="-381000" algn="l">
              <a:buFont typeface="Arial"/>
              <a:buAutoNum type="arabicPeriod"/>
            </a:pPr>
            <a:r>
              <a:rPr lang="ru-RU" sz="2400" dirty="0"/>
              <a:t>Мощный поиск и простое </a:t>
            </a:r>
            <a:r>
              <a:rPr lang="ru-RU" sz="2400" dirty="0" smtClean="0"/>
              <a:t>структурирование</a:t>
            </a:r>
            <a:endParaRPr lang="en" sz="2400" dirty="0"/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900" y="1981101"/>
            <a:ext cx="2124499" cy="14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4207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2"/>
          <p:cNvSpPr/>
          <p:nvPr/>
        </p:nvSpPr>
        <p:spPr>
          <a:xfrm>
            <a:off x="4133267" y="3795886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24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375" y="1055298"/>
            <a:ext cx="481200" cy="4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875" y="9771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175" y="2960298"/>
            <a:ext cx="481200" cy="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5675" y="28821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2186" y="4361610"/>
            <a:ext cx="481200" cy="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686" y="4283461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975" y="2960298"/>
            <a:ext cx="481200" cy="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3475" y="28821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975" y="979098"/>
            <a:ext cx="481200" cy="4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3475" y="9009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" y="985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" y="2890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920" y="46264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0250" y="28738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0250" y="943611"/>
            <a:ext cx="552175" cy="5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62"/>
          <p:cNvSpPr/>
          <p:nvPr/>
        </p:nvSpPr>
        <p:spPr>
          <a:xfrm>
            <a:off x="111854" y="1000548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7" name="Shape 62"/>
          <p:cNvSpPr/>
          <p:nvPr/>
        </p:nvSpPr>
        <p:spPr>
          <a:xfrm>
            <a:off x="111854" y="311600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8" name="Shape 62"/>
          <p:cNvSpPr/>
          <p:nvPr/>
        </p:nvSpPr>
        <p:spPr>
          <a:xfrm>
            <a:off x="8042642" y="322319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9" name="Shape 62"/>
          <p:cNvSpPr/>
          <p:nvPr/>
        </p:nvSpPr>
        <p:spPr>
          <a:xfrm>
            <a:off x="8042642" y="985724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2" name="Rettangolo 1"/>
          <p:cNvSpPr/>
          <p:nvPr/>
        </p:nvSpPr>
        <p:spPr>
          <a:xfrm>
            <a:off x="3880436" y="1851670"/>
            <a:ext cx="129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Различные </a:t>
            </a:r>
            <a:r>
              <a:rPr lang="ru-RU" sz="1200" b="1" dirty="0" smtClean="0"/>
              <a:t>органы МКУР могут </a:t>
            </a:r>
            <a:r>
              <a:rPr lang="ru-RU" sz="1200" b="1" dirty="0"/>
              <a:t>иметь различные настройки и потребности</a:t>
            </a:r>
            <a:endParaRPr lang="en-US" sz="1200" b="1" dirty="0"/>
          </a:p>
        </p:txBody>
      </p:sp>
      <p:sp>
        <p:nvSpPr>
          <p:cNvPr id="6" name="Rettangolo 5"/>
          <p:cNvSpPr/>
          <p:nvPr/>
        </p:nvSpPr>
        <p:spPr>
          <a:xfrm>
            <a:off x="61305" y="838697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ttangolo 52"/>
          <p:cNvSpPr/>
          <p:nvPr/>
        </p:nvSpPr>
        <p:spPr>
          <a:xfrm>
            <a:off x="61305" y="2768899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ttangolo 53"/>
          <p:cNvSpPr/>
          <p:nvPr/>
        </p:nvSpPr>
        <p:spPr>
          <a:xfrm>
            <a:off x="3851920" y="3683299"/>
            <a:ext cx="144016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ttangolo 54"/>
          <p:cNvSpPr/>
          <p:nvPr/>
        </p:nvSpPr>
        <p:spPr>
          <a:xfrm>
            <a:off x="6610654" y="2857067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ttangolo 59"/>
          <p:cNvSpPr/>
          <p:nvPr/>
        </p:nvSpPr>
        <p:spPr>
          <a:xfrm>
            <a:off x="6607474" y="774363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hape 82"/>
          <p:cNvCxnSpPr/>
          <p:nvPr/>
        </p:nvCxnSpPr>
        <p:spPr>
          <a:xfrm>
            <a:off x="2627784" y="1381424"/>
            <a:ext cx="1152128" cy="902294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63" name="Shape 82"/>
          <p:cNvCxnSpPr/>
          <p:nvPr/>
        </p:nvCxnSpPr>
        <p:spPr>
          <a:xfrm flipV="1">
            <a:off x="2627425" y="2490117"/>
            <a:ext cx="1152128" cy="902294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64" name="Shape 82"/>
          <p:cNvCxnSpPr/>
          <p:nvPr/>
        </p:nvCxnSpPr>
        <p:spPr>
          <a:xfrm flipH="1">
            <a:off x="5354822" y="1533824"/>
            <a:ext cx="1152128" cy="902294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65" name="Shape 82"/>
          <p:cNvCxnSpPr/>
          <p:nvPr/>
        </p:nvCxnSpPr>
        <p:spPr>
          <a:xfrm flipH="1" flipV="1">
            <a:off x="5354463" y="2642517"/>
            <a:ext cx="1152128" cy="902294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66" name="Shape 82"/>
          <p:cNvCxnSpPr/>
          <p:nvPr/>
        </p:nvCxnSpPr>
        <p:spPr>
          <a:xfrm flipH="1" flipV="1">
            <a:off x="4528508" y="2882726"/>
            <a:ext cx="6233" cy="749894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39" name="Shape 91"/>
          <p:cNvSpPr txBox="1">
            <a:spLocks/>
          </p:cNvSpPr>
          <p:nvPr/>
        </p:nvSpPr>
        <p:spPr>
          <a:xfrm>
            <a:off x="2051720" y="483518"/>
            <a:ext cx="4665903" cy="864096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dirty="0" smtClean="0">
                <a:solidFill>
                  <a:srgbClr val="C00000"/>
                </a:solidFill>
              </a:rPr>
              <a:t>K-DMS</a:t>
            </a:r>
            <a:r>
              <a:rPr lang="it-IT" sz="2400" dirty="0" smtClean="0"/>
              <a:t> </a:t>
            </a:r>
            <a:r>
              <a:rPr lang="ru-RU" sz="2400" dirty="0" smtClean="0"/>
              <a:t>для индивидуальных подразделений МКУР 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7197742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>
            <a:off x="396350" y="339502"/>
            <a:ext cx="8520599" cy="814073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b" anchorCtr="0">
            <a:noAutofit/>
          </a:bodyPr>
          <a:lstStyle/>
          <a:p>
            <a:pPr lvl="0">
              <a:buClr>
                <a:srgbClr val="C80F0F"/>
              </a:buClr>
              <a:buSzPct val="25000"/>
            </a:pPr>
            <a:r>
              <a:rPr lang="ru-RU" sz="2400" dirty="0">
                <a:solidFill>
                  <a:srgbClr val="C80F0F"/>
                </a:solidFill>
              </a:rPr>
              <a:t>Решение </a:t>
            </a:r>
            <a:r>
              <a:rPr lang="en" sz="24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K-DMS </a:t>
            </a:r>
            <a:r>
              <a:rPr lang="ru-RU" sz="2400" dirty="0" smtClean="0">
                <a:solidFill>
                  <a:srgbClr val="C80F0F"/>
                </a:solidFill>
              </a:rPr>
              <a:t>по </a:t>
            </a:r>
            <a:r>
              <a:rPr lang="ru-RU" sz="2400" dirty="0">
                <a:solidFill>
                  <a:srgbClr val="C80F0F"/>
                </a:solidFill>
              </a:rPr>
              <a:t>развитию потенциала</a:t>
            </a:r>
            <a:endParaRPr lang="en" sz="2400" b="0" i="0" u="none" strike="noStrike" cap="none" dirty="0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ubTitle" idx="1"/>
          </p:nvPr>
        </p:nvSpPr>
        <p:spPr>
          <a:xfrm>
            <a:off x="396350" y="1153574"/>
            <a:ext cx="6768600" cy="3722431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457200" lvl="0" indent="-381000" algn="l">
              <a:buFont typeface="Arial"/>
              <a:buChar char="●"/>
            </a:pPr>
            <a:r>
              <a:rPr lang="ru-RU" sz="2400" dirty="0"/>
              <a:t>Индивидуальные развитие потенциала </a:t>
            </a:r>
            <a:r>
              <a:rPr lang="ru-RU" sz="2400" dirty="0" smtClean="0"/>
              <a:t>системы и </a:t>
            </a:r>
            <a:r>
              <a:rPr lang="ru-RU" sz="2400" dirty="0"/>
              <a:t>индивидуальное решение построено на </a:t>
            </a:r>
            <a:r>
              <a:rPr lang="ru-RU" sz="2400" dirty="0" smtClean="0"/>
              <a:t>потребностях </a:t>
            </a:r>
            <a:r>
              <a:rPr lang="ru-RU" sz="2400" dirty="0"/>
              <a:t>и </a:t>
            </a:r>
            <a:r>
              <a:rPr lang="ru-RU" sz="2400" dirty="0" smtClean="0"/>
              <a:t>анализе </a:t>
            </a:r>
            <a:r>
              <a:rPr lang="ru-RU" sz="2400" dirty="0"/>
              <a:t>потребностей со всеми различными </a:t>
            </a:r>
            <a:r>
              <a:rPr lang="ru-RU" sz="2400" dirty="0" smtClean="0"/>
              <a:t>подразделениями МКУР.</a:t>
            </a:r>
            <a:endParaRPr lang="en" sz="2400" b="0" i="0" u="none" strike="noStrike" cap="none" dirty="0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900" y="1981101"/>
            <a:ext cx="2124499" cy="14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03798"/>
            <a:ext cx="3858443" cy="18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26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2"/>
          <p:cNvSpPr/>
          <p:nvPr/>
        </p:nvSpPr>
        <p:spPr>
          <a:xfrm>
            <a:off x="4427984" y="3853277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34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85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890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934" y="4395833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28738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943611"/>
            <a:ext cx="552175" cy="55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81"/>
          <p:cNvCxnSpPr/>
          <p:nvPr/>
        </p:nvCxnSpPr>
        <p:spPr>
          <a:xfrm rot="10800000" flipH="1">
            <a:off x="2716100" y="1275974"/>
            <a:ext cx="3550200" cy="108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0" name="Shape 82"/>
          <p:cNvCxnSpPr/>
          <p:nvPr/>
        </p:nvCxnSpPr>
        <p:spPr>
          <a:xfrm>
            <a:off x="67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1" name="Shape 83"/>
          <p:cNvCxnSpPr/>
          <p:nvPr/>
        </p:nvCxnSpPr>
        <p:spPr>
          <a:xfrm>
            <a:off x="829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2" name="Shape 84"/>
          <p:cNvCxnSpPr/>
          <p:nvPr/>
        </p:nvCxnSpPr>
        <p:spPr>
          <a:xfrm>
            <a:off x="1197650" y="3639299"/>
            <a:ext cx="3047700" cy="577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3" name="Shape 85"/>
          <p:cNvCxnSpPr/>
          <p:nvPr/>
        </p:nvCxnSpPr>
        <p:spPr>
          <a:xfrm flipH="1">
            <a:off x="5582050" y="3553624"/>
            <a:ext cx="2373900" cy="652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6" name="Shape 62"/>
          <p:cNvSpPr/>
          <p:nvPr/>
        </p:nvSpPr>
        <p:spPr>
          <a:xfrm>
            <a:off x="111854" y="1000548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7" name="Shape 62"/>
          <p:cNvSpPr/>
          <p:nvPr/>
        </p:nvSpPr>
        <p:spPr>
          <a:xfrm>
            <a:off x="111854" y="311600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8" name="Shape 62"/>
          <p:cNvSpPr/>
          <p:nvPr/>
        </p:nvSpPr>
        <p:spPr>
          <a:xfrm>
            <a:off x="8042642" y="322319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9" name="Shape 62"/>
          <p:cNvSpPr/>
          <p:nvPr/>
        </p:nvSpPr>
        <p:spPr>
          <a:xfrm>
            <a:off x="8042642" y="985724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52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575" y="954875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5527" y="291609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871" y="4423272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970" y="91556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841" y="2902915"/>
            <a:ext cx="864600" cy="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91"/>
          <p:cNvSpPr txBox="1">
            <a:spLocks/>
          </p:cNvSpPr>
          <p:nvPr/>
        </p:nvSpPr>
        <p:spPr>
          <a:xfrm>
            <a:off x="611560" y="452067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b="1" dirty="0" smtClean="0">
                <a:solidFill>
                  <a:srgbClr val="C80F0F"/>
                </a:solidFill>
              </a:rPr>
              <a:t>K-DMS</a:t>
            </a:r>
            <a:r>
              <a:rPr lang="it-IT" sz="2400" b="1" dirty="0" smtClean="0"/>
              <a:t> </a:t>
            </a:r>
            <a:r>
              <a:rPr lang="ru-RU" sz="2400" b="1" dirty="0" smtClean="0"/>
              <a:t>для объединения подразделений МКУР</a:t>
            </a:r>
            <a:endParaRPr lang="en" sz="2400" b="1" dirty="0"/>
          </a:p>
        </p:txBody>
      </p:sp>
      <p:sp>
        <p:nvSpPr>
          <p:cNvPr id="2" name="Rettangolo 1"/>
          <p:cNvSpPr/>
          <p:nvPr/>
        </p:nvSpPr>
        <p:spPr>
          <a:xfrm>
            <a:off x="2387518" y="1688404"/>
            <a:ext cx="40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Проблемы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) Есть </a:t>
            </a:r>
            <a:r>
              <a:rPr lang="ru-RU" dirty="0">
                <a:solidFill>
                  <a:schemeClr val="tx1"/>
                </a:solidFill>
              </a:rPr>
              <a:t>документы, которые часто играют важную роль для всех </a:t>
            </a:r>
            <a:r>
              <a:rPr lang="ru-RU" dirty="0" smtClean="0">
                <a:solidFill>
                  <a:schemeClr val="tx1"/>
                </a:solidFill>
              </a:rPr>
              <a:t>подразделений МКУР, </a:t>
            </a:r>
            <a:r>
              <a:rPr lang="ru-RU" dirty="0">
                <a:solidFill>
                  <a:schemeClr val="tx1"/>
                </a:solidFill>
              </a:rPr>
              <a:t>но не так легко доступны;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Процесс для </a:t>
            </a:r>
            <a:r>
              <a:rPr lang="ru-RU" dirty="0">
                <a:solidFill>
                  <a:schemeClr val="tx1"/>
                </a:solidFill>
              </a:rPr>
              <a:t>разработки новых документов между МКУР партнерами;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3) Сложные </a:t>
            </a:r>
            <a:r>
              <a:rPr lang="ru-RU" dirty="0">
                <a:solidFill>
                  <a:schemeClr val="tx1"/>
                </a:solidFill>
              </a:rPr>
              <a:t>правила для различных уровней коммуникации и документов развития;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490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2"/>
          <p:cNvSpPr/>
          <p:nvPr/>
        </p:nvSpPr>
        <p:spPr>
          <a:xfrm>
            <a:off x="4427984" y="3853277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34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85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890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934" y="4395833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28738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943611"/>
            <a:ext cx="552175" cy="55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81"/>
          <p:cNvCxnSpPr/>
          <p:nvPr/>
        </p:nvCxnSpPr>
        <p:spPr>
          <a:xfrm rot="10800000" flipH="1">
            <a:off x="2716100" y="1275974"/>
            <a:ext cx="3550200" cy="108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0" name="Shape 82"/>
          <p:cNvCxnSpPr/>
          <p:nvPr/>
        </p:nvCxnSpPr>
        <p:spPr>
          <a:xfrm>
            <a:off x="67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1" name="Shape 83"/>
          <p:cNvCxnSpPr/>
          <p:nvPr/>
        </p:nvCxnSpPr>
        <p:spPr>
          <a:xfrm>
            <a:off x="829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2" name="Shape 84"/>
          <p:cNvCxnSpPr/>
          <p:nvPr/>
        </p:nvCxnSpPr>
        <p:spPr>
          <a:xfrm>
            <a:off x="1197650" y="3639299"/>
            <a:ext cx="3047700" cy="577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3" name="Shape 85"/>
          <p:cNvCxnSpPr/>
          <p:nvPr/>
        </p:nvCxnSpPr>
        <p:spPr>
          <a:xfrm flipH="1">
            <a:off x="5582050" y="3553624"/>
            <a:ext cx="2373900" cy="652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6" name="Shape 62"/>
          <p:cNvSpPr/>
          <p:nvPr/>
        </p:nvSpPr>
        <p:spPr>
          <a:xfrm>
            <a:off x="111854" y="1000548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7" name="Shape 62"/>
          <p:cNvSpPr/>
          <p:nvPr/>
        </p:nvSpPr>
        <p:spPr>
          <a:xfrm>
            <a:off x="111854" y="311600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8" name="Shape 62"/>
          <p:cNvSpPr/>
          <p:nvPr/>
        </p:nvSpPr>
        <p:spPr>
          <a:xfrm>
            <a:off x="8042642" y="322319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9" name="Shape 62"/>
          <p:cNvSpPr/>
          <p:nvPr/>
        </p:nvSpPr>
        <p:spPr>
          <a:xfrm>
            <a:off x="8042642" y="985724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52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575" y="954875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5527" y="291609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871" y="4423272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970" y="91556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841" y="2902915"/>
            <a:ext cx="864600" cy="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387518" y="1857550"/>
            <a:ext cx="40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Техническое решение</a:t>
            </a:r>
          </a:p>
          <a:p>
            <a:r>
              <a:rPr lang="ru-RU" dirty="0">
                <a:solidFill>
                  <a:schemeClr val="tx1"/>
                </a:solidFill>
              </a:rPr>
              <a:t>1) K-DMS может помочь </a:t>
            </a:r>
            <a:r>
              <a:rPr lang="ru-RU" dirty="0" smtClean="0">
                <a:solidFill>
                  <a:schemeClr val="tx1"/>
                </a:solidFill>
              </a:rPr>
              <a:t>в реализации </a:t>
            </a:r>
            <a:r>
              <a:rPr lang="ru-RU" dirty="0">
                <a:solidFill>
                  <a:schemeClr val="tx1"/>
                </a:solidFill>
              </a:rPr>
              <a:t>такого рабочего процесса;</a:t>
            </a:r>
          </a:p>
          <a:p>
            <a:r>
              <a:rPr lang="ru-RU" dirty="0">
                <a:solidFill>
                  <a:schemeClr val="tx1"/>
                </a:solidFill>
              </a:rPr>
              <a:t>2) </a:t>
            </a:r>
            <a:r>
              <a:rPr lang="ru-RU" dirty="0" smtClean="0">
                <a:solidFill>
                  <a:schemeClr val="tx1"/>
                </a:solidFill>
              </a:rPr>
              <a:t>Через </a:t>
            </a:r>
            <a:r>
              <a:rPr lang="ru-RU" dirty="0">
                <a:solidFill>
                  <a:schemeClr val="tx1"/>
                </a:solidFill>
              </a:rPr>
              <a:t>KDMS вы можете легко и безопасно сделать доступными эти документы </a:t>
            </a:r>
            <a:r>
              <a:rPr lang="ru-RU" dirty="0" smtClean="0">
                <a:solidFill>
                  <a:schemeClr val="tx1"/>
                </a:solidFill>
              </a:rPr>
              <a:t>для определенных пользователей.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Shape 91"/>
          <p:cNvSpPr txBox="1">
            <a:spLocks/>
          </p:cNvSpPr>
          <p:nvPr/>
        </p:nvSpPr>
        <p:spPr>
          <a:xfrm>
            <a:off x="684000" y="601075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b="1" smtClean="0">
                <a:solidFill>
                  <a:srgbClr val="C80F0F"/>
                </a:solidFill>
              </a:rPr>
              <a:t>K-DMS</a:t>
            </a:r>
            <a:r>
              <a:rPr lang="it-IT" sz="2400" b="1" smtClean="0"/>
              <a:t> </a:t>
            </a:r>
            <a:r>
              <a:rPr lang="it-IT" sz="2400" smtClean="0"/>
              <a:t>Linking ICSD bodies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8321475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2"/>
          <p:cNvSpPr/>
          <p:nvPr/>
        </p:nvSpPr>
        <p:spPr>
          <a:xfrm>
            <a:off x="4427984" y="3853277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34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85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890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934" y="4395833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28738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943611"/>
            <a:ext cx="552175" cy="55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81"/>
          <p:cNvCxnSpPr/>
          <p:nvPr/>
        </p:nvCxnSpPr>
        <p:spPr>
          <a:xfrm rot="10800000" flipH="1">
            <a:off x="2716100" y="1275974"/>
            <a:ext cx="3550200" cy="108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0" name="Shape 82"/>
          <p:cNvCxnSpPr/>
          <p:nvPr/>
        </p:nvCxnSpPr>
        <p:spPr>
          <a:xfrm>
            <a:off x="67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1" name="Shape 83"/>
          <p:cNvCxnSpPr/>
          <p:nvPr/>
        </p:nvCxnSpPr>
        <p:spPr>
          <a:xfrm>
            <a:off x="829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2" name="Shape 84"/>
          <p:cNvCxnSpPr/>
          <p:nvPr/>
        </p:nvCxnSpPr>
        <p:spPr>
          <a:xfrm>
            <a:off x="1197650" y="3639299"/>
            <a:ext cx="3047700" cy="577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3" name="Shape 85"/>
          <p:cNvCxnSpPr/>
          <p:nvPr/>
        </p:nvCxnSpPr>
        <p:spPr>
          <a:xfrm flipH="1">
            <a:off x="5582050" y="3553624"/>
            <a:ext cx="2373900" cy="652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6" name="Shape 62"/>
          <p:cNvSpPr/>
          <p:nvPr/>
        </p:nvSpPr>
        <p:spPr>
          <a:xfrm>
            <a:off x="111854" y="1000548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7" name="Shape 62"/>
          <p:cNvSpPr/>
          <p:nvPr/>
        </p:nvSpPr>
        <p:spPr>
          <a:xfrm>
            <a:off x="111854" y="311600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8" name="Shape 62"/>
          <p:cNvSpPr/>
          <p:nvPr/>
        </p:nvSpPr>
        <p:spPr>
          <a:xfrm>
            <a:off x="8042642" y="322319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9" name="Shape 62"/>
          <p:cNvSpPr/>
          <p:nvPr/>
        </p:nvSpPr>
        <p:spPr>
          <a:xfrm>
            <a:off x="8042642" y="985724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52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575" y="954875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5527" y="291609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871" y="4423272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970" y="91556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841" y="2902915"/>
            <a:ext cx="864600" cy="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91"/>
          <p:cNvSpPr txBox="1">
            <a:spLocks/>
          </p:cNvSpPr>
          <p:nvPr/>
        </p:nvSpPr>
        <p:spPr>
          <a:xfrm>
            <a:off x="684000" y="658466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b="1" dirty="0" smtClean="0">
                <a:solidFill>
                  <a:srgbClr val="C80F0F"/>
                </a:solidFill>
              </a:rPr>
              <a:t>K-DMS</a:t>
            </a:r>
            <a:r>
              <a:rPr lang="it-IT" sz="2400" b="1" dirty="0" smtClean="0"/>
              <a:t> </a:t>
            </a:r>
            <a:r>
              <a:rPr lang="ru-RU" sz="2400" dirty="0" smtClean="0"/>
              <a:t>и </a:t>
            </a:r>
            <a:r>
              <a:rPr lang="it-IT" sz="2400" dirty="0" err="1" smtClean="0"/>
              <a:t>Ecoportal</a:t>
            </a:r>
            <a:endParaRPr lang="en" sz="2400" b="1" dirty="0"/>
          </a:p>
        </p:txBody>
      </p:sp>
      <p:cxnSp>
        <p:nvCxnSpPr>
          <p:cNvPr id="24" name="Shape 142"/>
          <p:cNvCxnSpPr/>
          <p:nvPr/>
        </p:nvCxnSpPr>
        <p:spPr>
          <a:xfrm>
            <a:off x="2411760" y="1419622"/>
            <a:ext cx="1529100" cy="55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5" name="Shape 150"/>
          <p:cNvCxnSpPr/>
          <p:nvPr/>
        </p:nvCxnSpPr>
        <p:spPr>
          <a:xfrm>
            <a:off x="4972535" y="2569072"/>
            <a:ext cx="1529100" cy="55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6" name="Shape 151"/>
          <p:cNvCxnSpPr/>
          <p:nvPr/>
        </p:nvCxnSpPr>
        <p:spPr>
          <a:xfrm rot="10800000" flipH="1">
            <a:off x="2454535" y="2574472"/>
            <a:ext cx="1518300" cy="5454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7" name="Shape 152"/>
          <p:cNvCxnSpPr/>
          <p:nvPr/>
        </p:nvCxnSpPr>
        <p:spPr>
          <a:xfrm rot="10800000" flipH="1">
            <a:off x="4977935" y="1422372"/>
            <a:ext cx="1518300" cy="5454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8" name="Shape 153"/>
          <p:cNvCxnSpPr/>
          <p:nvPr/>
        </p:nvCxnSpPr>
        <p:spPr>
          <a:xfrm>
            <a:off x="4486285" y="2884597"/>
            <a:ext cx="0" cy="5667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3" name="Rettangolo 2"/>
          <p:cNvSpPr/>
          <p:nvPr/>
        </p:nvSpPr>
        <p:spPr>
          <a:xfrm>
            <a:off x="2384689" y="201705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Технически можно сделать </a:t>
            </a:r>
            <a:r>
              <a:rPr lang="ru-RU" dirty="0" smtClean="0"/>
              <a:t>различные системы KDMS в качестве </a:t>
            </a:r>
            <a:r>
              <a:rPr lang="ru-RU" dirty="0" smtClean="0"/>
              <a:t>источника </a:t>
            </a:r>
            <a:r>
              <a:rPr lang="ru-RU" smtClean="0"/>
              <a:t>информации </a:t>
            </a:r>
            <a:r>
              <a:rPr lang="ru-RU" smtClean="0"/>
              <a:t>для </a:t>
            </a:r>
            <a:r>
              <a:rPr lang="ru-RU" dirty="0"/>
              <a:t>официального </a:t>
            </a:r>
            <a:r>
              <a:rPr lang="ru-RU" dirty="0" err="1" smtClean="0"/>
              <a:t>Ecoportal</a:t>
            </a:r>
            <a:r>
              <a:rPr lang="ru-RU" dirty="0" smtClean="0"/>
              <a:t> МКУР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790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2"/>
          <p:cNvSpPr/>
          <p:nvPr/>
        </p:nvSpPr>
        <p:spPr>
          <a:xfrm>
            <a:off x="4427984" y="3853277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34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85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890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934" y="4395833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28738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0" y="943611"/>
            <a:ext cx="552175" cy="55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81"/>
          <p:cNvCxnSpPr/>
          <p:nvPr/>
        </p:nvCxnSpPr>
        <p:spPr>
          <a:xfrm rot="10800000" flipH="1">
            <a:off x="2716100" y="1275974"/>
            <a:ext cx="3550200" cy="108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0" name="Shape 82"/>
          <p:cNvCxnSpPr/>
          <p:nvPr/>
        </p:nvCxnSpPr>
        <p:spPr>
          <a:xfrm>
            <a:off x="67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1" name="Shape 83"/>
          <p:cNvCxnSpPr/>
          <p:nvPr/>
        </p:nvCxnSpPr>
        <p:spPr>
          <a:xfrm>
            <a:off x="8297675" y="1468424"/>
            <a:ext cx="0" cy="1509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2" name="Shape 84"/>
          <p:cNvCxnSpPr/>
          <p:nvPr/>
        </p:nvCxnSpPr>
        <p:spPr>
          <a:xfrm>
            <a:off x="1197650" y="3639299"/>
            <a:ext cx="3047700" cy="577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3" name="Shape 85"/>
          <p:cNvCxnSpPr/>
          <p:nvPr/>
        </p:nvCxnSpPr>
        <p:spPr>
          <a:xfrm flipH="1">
            <a:off x="5582050" y="3553624"/>
            <a:ext cx="2373900" cy="652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6" name="Shape 62"/>
          <p:cNvSpPr/>
          <p:nvPr/>
        </p:nvSpPr>
        <p:spPr>
          <a:xfrm>
            <a:off x="111854" y="1000548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7" name="Shape 62"/>
          <p:cNvSpPr/>
          <p:nvPr/>
        </p:nvSpPr>
        <p:spPr>
          <a:xfrm>
            <a:off x="111854" y="311600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8" name="Shape 62"/>
          <p:cNvSpPr/>
          <p:nvPr/>
        </p:nvSpPr>
        <p:spPr>
          <a:xfrm>
            <a:off x="8042642" y="3223195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sp>
        <p:nvSpPr>
          <p:cNvPr id="59" name="Shape 62"/>
          <p:cNvSpPr/>
          <p:nvPr/>
        </p:nvSpPr>
        <p:spPr>
          <a:xfrm>
            <a:off x="8042642" y="985724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52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575" y="954875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5527" y="291609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871" y="4423272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970" y="915566"/>
            <a:ext cx="864600" cy="5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841" y="2902915"/>
            <a:ext cx="864600" cy="57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hape 142"/>
          <p:cNvCxnSpPr/>
          <p:nvPr/>
        </p:nvCxnSpPr>
        <p:spPr>
          <a:xfrm>
            <a:off x="2411760" y="1419622"/>
            <a:ext cx="1529100" cy="55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5" name="Shape 150"/>
          <p:cNvCxnSpPr/>
          <p:nvPr/>
        </p:nvCxnSpPr>
        <p:spPr>
          <a:xfrm>
            <a:off x="4972535" y="2569072"/>
            <a:ext cx="1529100" cy="55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6" name="Shape 151"/>
          <p:cNvCxnSpPr/>
          <p:nvPr/>
        </p:nvCxnSpPr>
        <p:spPr>
          <a:xfrm rot="10800000" flipH="1">
            <a:off x="2454535" y="2574472"/>
            <a:ext cx="1518300" cy="5454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7" name="Shape 152"/>
          <p:cNvCxnSpPr/>
          <p:nvPr/>
        </p:nvCxnSpPr>
        <p:spPr>
          <a:xfrm rot="10800000" flipH="1">
            <a:off x="4977935" y="1422372"/>
            <a:ext cx="1518300" cy="5454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8" name="Shape 153"/>
          <p:cNvCxnSpPr/>
          <p:nvPr/>
        </p:nvCxnSpPr>
        <p:spPr>
          <a:xfrm>
            <a:off x="4486285" y="2884597"/>
            <a:ext cx="0" cy="5667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9" name="Shape 155"/>
          <p:cNvSpPr/>
          <p:nvPr/>
        </p:nvSpPr>
        <p:spPr>
          <a:xfrm>
            <a:off x="3861545" y="2072686"/>
            <a:ext cx="1197900" cy="4383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Ecoportal</a:t>
            </a:r>
          </a:p>
        </p:txBody>
      </p:sp>
      <p:sp>
        <p:nvSpPr>
          <p:cNvPr id="30" name="Shape 91"/>
          <p:cNvSpPr txBox="1">
            <a:spLocks/>
          </p:cNvSpPr>
          <p:nvPr/>
        </p:nvSpPr>
        <p:spPr>
          <a:xfrm>
            <a:off x="684000" y="658466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b="1" dirty="0" smtClean="0">
                <a:solidFill>
                  <a:srgbClr val="C80F0F"/>
                </a:solidFill>
              </a:rPr>
              <a:t>K-DMS</a:t>
            </a:r>
            <a:r>
              <a:rPr lang="it-IT" sz="2400" b="1" dirty="0" smtClean="0"/>
              <a:t> </a:t>
            </a:r>
            <a:r>
              <a:rPr lang="ru-RU" sz="2400" dirty="0" smtClean="0"/>
              <a:t>и </a:t>
            </a:r>
            <a:r>
              <a:rPr lang="it-IT" sz="2400" dirty="0" err="1" smtClean="0"/>
              <a:t>Ecoportal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6932031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84000" y="812974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Ключевые идеи презентации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3925" y="1559675"/>
            <a:ext cx="7776000" cy="225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527050" indent="-342900">
              <a:buAutoNum type="arabicParenR"/>
            </a:pPr>
            <a:r>
              <a:rPr lang="en-US" sz="1800" dirty="0" smtClean="0">
                <a:solidFill>
                  <a:schemeClr val="tx1"/>
                </a:solidFill>
              </a:rPr>
              <a:t>KDMS –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это готовые к использованию современные </a:t>
            </a:r>
            <a:r>
              <a:rPr lang="ru-RU" sz="1800" dirty="0" smtClean="0">
                <a:solidFill>
                  <a:schemeClr val="tx1"/>
                </a:solidFill>
              </a:rPr>
              <a:t>технологии, которые позволят повысить эффективность и устойчивость работы органов МКУР; </a:t>
            </a:r>
          </a:p>
          <a:p>
            <a:pPr marL="527050" indent="-342900">
              <a:buAutoNum type="arabicParenR"/>
            </a:pPr>
            <a:r>
              <a:rPr lang="en-US" sz="1800" dirty="0" smtClean="0">
                <a:solidFill>
                  <a:schemeClr val="tx1"/>
                </a:solidFill>
              </a:rPr>
              <a:t>KDMS </a:t>
            </a:r>
            <a:r>
              <a:rPr lang="ru-RU" sz="1800" dirty="0" smtClean="0">
                <a:solidFill>
                  <a:schemeClr val="tx1"/>
                </a:solidFill>
              </a:rPr>
              <a:t>потенциально может улучшить эффективность сотрудничества между отдельными органами МКУР; </a:t>
            </a:r>
          </a:p>
          <a:p>
            <a:pPr marL="527050" indent="-342900">
              <a:buAutoNum type="arabicParenR"/>
            </a:pPr>
            <a:r>
              <a:rPr lang="ru-RU" sz="1800" dirty="0" smtClean="0">
                <a:solidFill>
                  <a:schemeClr val="tx1"/>
                </a:solidFill>
              </a:rPr>
              <a:t>Технически система </a:t>
            </a:r>
            <a:r>
              <a:rPr lang="en-US" sz="1800" dirty="0" smtClean="0">
                <a:solidFill>
                  <a:schemeClr val="tx1"/>
                </a:solidFill>
              </a:rPr>
              <a:t>KDMS </a:t>
            </a:r>
            <a:r>
              <a:rPr lang="ru-RU" sz="1800" dirty="0" smtClean="0">
                <a:solidFill>
                  <a:schemeClr val="tx1"/>
                </a:solidFill>
              </a:rPr>
              <a:t>может стать одним из ресурсов распространения информации с помощью </a:t>
            </a:r>
            <a:r>
              <a:rPr lang="en-US" sz="1800" dirty="0" err="1" smtClean="0">
                <a:solidFill>
                  <a:schemeClr val="tx1"/>
                </a:solidFill>
              </a:rPr>
              <a:t>Ecoportal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185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84000" y="812974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Ключевые идеи презентации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3925" y="1559675"/>
            <a:ext cx="7776000" cy="225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527050" indent="-342900">
              <a:buAutoNum type="arabicParenR"/>
            </a:pPr>
            <a:r>
              <a:rPr lang="en-US" sz="1800" dirty="0" smtClean="0">
                <a:solidFill>
                  <a:schemeClr val="tx1"/>
                </a:solidFill>
              </a:rPr>
              <a:t>KDMS –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это готовые к использованию современные </a:t>
            </a:r>
            <a:r>
              <a:rPr lang="ru-RU" sz="1800" dirty="0" smtClean="0">
                <a:solidFill>
                  <a:schemeClr val="tx1"/>
                </a:solidFill>
              </a:rPr>
              <a:t>технологии, которые позволят повысить эффективность и устойчивость работы органов МКУР; </a:t>
            </a:r>
          </a:p>
          <a:p>
            <a:pPr marL="527050" indent="-342900">
              <a:buAutoNum type="arabicParenR"/>
            </a:pPr>
            <a:r>
              <a:rPr lang="en-US" sz="1800" dirty="0" smtClean="0">
                <a:solidFill>
                  <a:schemeClr val="tx1"/>
                </a:solidFill>
              </a:rPr>
              <a:t>KDMS </a:t>
            </a:r>
            <a:r>
              <a:rPr lang="ru-RU" sz="1800" dirty="0" smtClean="0">
                <a:solidFill>
                  <a:schemeClr val="tx1"/>
                </a:solidFill>
              </a:rPr>
              <a:t>потенциально может улучшить эффективность сотрудничества между отдельными органами МКУР; </a:t>
            </a:r>
          </a:p>
          <a:p>
            <a:pPr marL="527050" indent="-342900">
              <a:buAutoNum type="arabicParenR"/>
            </a:pPr>
            <a:r>
              <a:rPr lang="ru-RU" sz="1800" dirty="0" smtClean="0">
                <a:solidFill>
                  <a:schemeClr val="tx1"/>
                </a:solidFill>
              </a:rPr>
              <a:t>Технически система </a:t>
            </a:r>
            <a:r>
              <a:rPr lang="en-US" sz="1800" dirty="0" smtClean="0">
                <a:solidFill>
                  <a:schemeClr val="tx1"/>
                </a:solidFill>
              </a:rPr>
              <a:t>KDMS </a:t>
            </a:r>
            <a:r>
              <a:rPr lang="ru-RU" sz="1800" dirty="0" smtClean="0">
                <a:solidFill>
                  <a:schemeClr val="tx1"/>
                </a:solidFill>
              </a:rPr>
              <a:t>может стать одним из ресурсов распространения информации с помощью </a:t>
            </a:r>
            <a:r>
              <a:rPr lang="en-US" sz="1800" dirty="0" err="1" smtClean="0">
                <a:solidFill>
                  <a:schemeClr val="tx1"/>
                </a:solidFill>
              </a:rPr>
              <a:t>Ecoportal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311700" y="4784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K-DMS: </a:t>
            </a:r>
            <a:r>
              <a:rPr lang="en" sz="2400" b="1" i="0" u="none" strike="noStrike" cap="non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Easy and light handling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100" y="1803722"/>
            <a:ext cx="6041800" cy="302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3" name="Shape 233"/>
          <p:cNvSpPr/>
          <p:nvPr/>
        </p:nvSpPr>
        <p:spPr>
          <a:xfrm>
            <a:off x="91350" y="1771550"/>
            <a:ext cx="1163699" cy="29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Search bar</a:t>
            </a:r>
          </a:p>
        </p:txBody>
      </p:sp>
      <p:cxnSp>
        <p:nvCxnSpPr>
          <p:cNvPr id="234" name="Shape 234"/>
          <p:cNvCxnSpPr/>
          <p:nvPr/>
        </p:nvCxnSpPr>
        <p:spPr>
          <a:xfrm rot="10800000" flipH="1">
            <a:off x="1320175" y="1918686"/>
            <a:ext cx="831000" cy="4500"/>
          </a:xfrm>
          <a:prstGeom prst="straightConnector1">
            <a:avLst/>
          </a:prstGeom>
          <a:noFill/>
          <a:ln w="38100" cap="flat" cmpd="sng">
            <a:solidFill>
              <a:srgbClr val="C80F0F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35" name="Shape 235"/>
          <p:cNvSpPr/>
          <p:nvPr/>
        </p:nvSpPr>
        <p:spPr>
          <a:xfrm>
            <a:off x="2200175" y="1857925"/>
            <a:ext cx="1945799" cy="156600"/>
          </a:xfrm>
          <a:prstGeom prst="rect">
            <a:avLst/>
          </a:prstGeom>
          <a:noFill/>
          <a:ln w="28575" cap="flat" cmpd="sng">
            <a:solidFill>
              <a:srgbClr val="C80F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7931400" y="2431225"/>
            <a:ext cx="1212599" cy="4301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</a:p>
        </p:txBody>
      </p:sp>
      <p:cxnSp>
        <p:nvCxnSpPr>
          <p:cNvPr id="237" name="Shape 237"/>
          <p:cNvCxnSpPr>
            <a:stCxn id="236" idx="1"/>
          </p:cNvCxnSpPr>
          <p:nvPr/>
        </p:nvCxnSpPr>
        <p:spPr>
          <a:xfrm rot="10800000">
            <a:off x="7294800" y="2640324"/>
            <a:ext cx="636600" cy="6000"/>
          </a:xfrm>
          <a:prstGeom prst="straightConnector1">
            <a:avLst/>
          </a:prstGeom>
          <a:noFill/>
          <a:ln w="38100" cap="flat" cmpd="sng">
            <a:solidFill>
              <a:srgbClr val="C80F0F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38" name="Shape 238"/>
          <p:cNvSpPr/>
          <p:nvPr/>
        </p:nvSpPr>
        <p:spPr>
          <a:xfrm>
            <a:off x="115800" y="3431475"/>
            <a:ext cx="1163699" cy="29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</a:p>
        </p:txBody>
      </p:sp>
      <p:cxnSp>
        <p:nvCxnSpPr>
          <p:cNvPr id="239" name="Shape 239"/>
          <p:cNvCxnSpPr>
            <a:stCxn id="238" idx="3"/>
          </p:cNvCxnSpPr>
          <p:nvPr/>
        </p:nvCxnSpPr>
        <p:spPr>
          <a:xfrm>
            <a:off x="1279499" y="3580875"/>
            <a:ext cx="471000" cy="17700"/>
          </a:xfrm>
          <a:prstGeom prst="straightConnector1">
            <a:avLst/>
          </a:prstGeom>
          <a:noFill/>
          <a:ln w="38100" cap="flat" cmpd="sng">
            <a:solidFill>
              <a:srgbClr val="C80F0F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40" name="Shape 240"/>
          <p:cNvSpPr/>
          <p:nvPr/>
        </p:nvSpPr>
        <p:spPr>
          <a:xfrm>
            <a:off x="1848150" y="2258825"/>
            <a:ext cx="1163699" cy="2503199"/>
          </a:xfrm>
          <a:prstGeom prst="rect">
            <a:avLst/>
          </a:prstGeom>
          <a:noFill/>
          <a:ln w="28575" cap="flat" cmpd="sng">
            <a:solidFill>
              <a:srgbClr val="C80F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090000" y="2268625"/>
            <a:ext cx="4644900" cy="2503199"/>
          </a:xfrm>
          <a:prstGeom prst="rect">
            <a:avLst/>
          </a:prstGeom>
          <a:noFill/>
          <a:ln w="28575" cap="flat" cmpd="sng">
            <a:solidFill>
              <a:srgbClr val="C80F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311700" y="4784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K-DMS: </a:t>
            </a:r>
            <a:r>
              <a:rPr lang="en" sz="2400" b="1" i="0" u="none" strike="noStrike" cap="non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Powerful search (fulltext)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2100" y="1271024"/>
            <a:ext cx="6924274" cy="3436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8" name="Shape 248"/>
          <p:cNvSpPr/>
          <p:nvPr/>
        </p:nvSpPr>
        <p:spPr>
          <a:xfrm>
            <a:off x="107575" y="1584125"/>
            <a:ext cx="1007100" cy="43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Search in Private</a:t>
            </a:r>
          </a:p>
        </p:txBody>
      </p:sp>
      <p:sp>
        <p:nvSpPr>
          <p:cNvPr id="249" name="Shape 249"/>
          <p:cNvSpPr/>
          <p:nvPr/>
        </p:nvSpPr>
        <p:spPr>
          <a:xfrm>
            <a:off x="107575" y="2186325"/>
            <a:ext cx="1007100" cy="43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Search in Public</a:t>
            </a:r>
          </a:p>
        </p:txBody>
      </p:sp>
      <p:sp>
        <p:nvSpPr>
          <p:cNvPr id="250" name="Shape 250"/>
          <p:cNvSpPr/>
          <p:nvPr/>
        </p:nvSpPr>
        <p:spPr>
          <a:xfrm>
            <a:off x="107575" y="3185350"/>
            <a:ext cx="1007100" cy="43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Search in Project</a:t>
            </a:r>
          </a:p>
        </p:txBody>
      </p:sp>
      <p:sp>
        <p:nvSpPr>
          <p:cNvPr id="251" name="Shape 251"/>
          <p:cNvSpPr/>
          <p:nvPr/>
        </p:nvSpPr>
        <p:spPr>
          <a:xfrm>
            <a:off x="1232100" y="1809025"/>
            <a:ext cx="1339799" cy="156600"/>
          </a:xfrm>
          <a:prstGeom prst="rect">
            <a:avLst/>
          </a:prstGeom>
          <a:noFill/>
          <a:ln w="28575" cap="flat" cmpd="sng">
            <a:solidFill>
              <a:srgbClr val="C80F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689325" y="1760125"/>
            <a:ext cx="5338800" cy="1447200"/>
          </a:xfrm>
          <a:prstGeom prst="rect">
            <a:avLst/>
          </a:prstGeom>
          <a:noFill/>
          <a:ln w="28575" cap="flat" cmpd="sng">
            <a:solidFill>
              <a:srgbClr val="C80F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232100" y="2014625"/>
            <a:ext cx="1339799" cy="156600"/>
          </a:xfrm>
          <a:prstGeom prst="rect">
            <a:avLst/>
          </a:prstGeom>
          <a:noFill/>
          <a:ln w="28575" cap="flat" cmpd="sng">
            <a:solidFill>
              <a:srgbClr val="C80F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288900" y="3322300"/>
            <a:ext cx="1339799" cy="156600"/>
          </a:xfrm>
          <a:prstGeom prst="rect">
            <a:avLst/>
          </a:prstGeom>
          <a:noFill/>
          <a:ln w="28575" cap="flat" cmpd="sng">
            <a:solidFill>
              <a:srgbClr val="C80F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/>
          </p:nvPr>
        </p:nvSpPr>
        <p:spPr>
          <a:xfrm>
            <a:off x="311700" y="850700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ru-RU" sz="52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r>
              <a:rPr lang="en" sz="5200" b="1" i="0" u="none" strike="noStrike" cap="none" dirty="0" smtClean="0">
                <a:solidFill>
                  <a:srgbClr val="C80F0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" sz="5200" b="1" i="0" u="none" strike="noStrike" cap="none" dirty="0">
              <a:solidFill>
                <a:srgbClr val="C80F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1"/>
          </p:nvPr>
        </p:nvSpPr>
        <p:spPr>
          <a:xfrm>
            <a:off x="311700" y="1575825"/>
            <a:ext cx="8520599" cy="3025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2921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84000" y="812974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SzPct val="25000"/>
              <a:buFont typeface="Arial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Содержание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3925" y="1559674"/>
            <a:ext cx="7776000" cy="259625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Краткое введение в принципы </a:t>
            </a:r>
            <a:r>
              <a:rPr lang="ru-RU" sz="1800" dirty="0" err="1" smtClean="0">
                <a:solidFill>
                  <a:schemeClr val="tx1"/>
                </a:solidFill>
              </a:rPr>
              <a:t>взаимодополняемости</a:t>
            </a:r>
            <a:r>
              <a:rPr lang="ru-RU" sz="1800" dirty="0" smtClean="0">
                <a:solidFill>
                  <a:schemeClr val="tx1"/>
                </a:solidFill>
              </a:rPr>
              <a:t> систем </a:t>
            </a:r>
            <a:r>
              <a:rPr lang="it-IT" sz="1800" dirty="0" smtClean="0">
                <a:solidFill>
                  <a:schemeClr val="tx1"/>
                </a:solidFill>
              </a:rPr>
              <a:t>K-DMS </a:t>
            </a:r>
            <a:r>
              <a:rPr lang="ru-RU" sz="1800" dirty="0">
                <a:solidFill>
                  <a:schemeClr val="tx1"/>
                </a:solidFill>
              </a:rPr>
              <a:t>и</a:t>
            </a:r>
            <a:r>
              <a:rPr lang="it-IT" sz="1800" dirty="0" smtClean="0">
                <a:solidFill>
                  <a:schemeClr val="tx1"/>
                </a:solidFill>
              </a:rPr>
              <a:t> Ecoportal; </a:t>
            </a:r>
            <a:endParaRPr lang="it-IT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Решение </a:t>
            </a:r>
            <a:r>
              <a:rPr lang="it-IT" sz="1800" dirty="0" smtClean="0">
                <a:solidFill>
                  <a:schemeClr val="tx1"/>
                </a:solidFill>
              </a:rPr>
              <a:t>K-DMS </a:t>
            </a:r>
            <a:r>
              <a:rPr lang="ru-RU" sz="1800" dirty="0" smtClean="0">
                <a:solidFill>
                  <a:schemeClr val="tx1"/>
                </a:solidFill>
              </a:rPr>
              <a:t>для каждой отдельно взятой страны и секретариата</a:t>
            </a:r>
            <a:r>
              <a:rPr lang="it-IT" sz="1800" dirty="0" smtClean="0">
                <a:solidFill>
                  <a:schemeClr val="tx1"/>
                </a:solidFill>
              </a:rPr>
              <a:t>;</a:t>
            </a:r>
            <a:endParaRPr lang="it-IT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Технический потенциал системы </a:t>
            </a:r>
            <a:r>
              <a:rPr lang="it-IT" sz="1800" dirty="0" smtClean="0">
                <a:solidFill>
                  <a:schemeClr val="tx1"/>
                </a:solidFill>
              </a:rPr>
              <a:t>KDMS</a:t>
            </a:r>
            <a:r>
              <a:rPr lang="ru-RU" sz="1800" dirty="0" smtClean="0">
                <a:solidFill>
                  <a:schemeClr val="tx1"/>
                </a:solidFill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</a:rPr>
              <a:t>файлообмена</a:t>
            </a:r>
            <a:r>
              <a:rPr lang="ru-RU" sz="1800" dirty="0" smtClean="0">
                <a:solidFill>
                  <a:schemeClr val="tx1"/>
                </a:solidFill>
              </a:rPr>
              <a:t> между различными подразделениями МКУР;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Технический потенциал системы </a:t>
            </a:r>
            <a:r>
              <a:rPr lang="it-IT" sz="1800" dirty="0" smtClean="0">
                <a:solidFill>
                  <a:schemeClr val="tx1"/>
                </a:solidFill>
              </a:rPr>
              <a:t>KDMS</a:t>
            </a:r>
            <a:r>
              <a:rPr lang="ru-RU" sz="1800" dirty="0" smtClean="0">
                <a:solidFill>
                  <a:schemeClr val="tx1"/>
                </a:solidFill>
              </a:rPr>
              <a:t> для передачи документов   между </a:t>
            </a:r>
            <a:r>
              <a:rPr lang="it-IT" sz="1800" dirty="0" smtClean="0">
                <a:solidFill>
                  <a:schemeClr val="tx1"/>
                </a:solidFill>
              </a:rPr>
              <a:t>K-DMS </a:t>
            </a:r>
            <a:r>
              <a:rPr lang="ru-RU" sz="1800" dirty="0">
                <a:solidFill>
                  <a:schemeClr val="tx1"/>
                </a:solidFill>
              </a:rPr>
              <a:t>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Ecoportal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для глобального распространения информации</a:t>
            </a:r>
            <a:r>
              <a:rPr lang="it-IT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358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84000" y="812974"/>
            <a:ext cx="7776000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algn="ctr">
              <a:buClr>
                <a:srgbClr val="C80F0F"/>
              </a:buClr>
              <a:buSzPct val="25000"/>
            </a:pPr>
            <a:r>
              <a:rPr lang="ru-RU" sz="2400" b="1" dirty="0" err="1" smtClean="0">
                <a:solidFill>
                  <a:srgbClr val="000000"/>
                </a:solidFill>
              </a:rPr>
              <a:t>Взаимодополняемость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K-DMS</a:t>
            </a:r>
            <a:r>
              <a:rPr lang="it-IT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и </a:t>
            </a:r>
            <a:r>
              <a:rPr lang="it-IT" sz="2400" b="1" dirty="0" err="1" smtClean="0">
                <a:solidFill>
                  <a:srgbClr val="000000"/>
                </a:solidFill>
              </a:rPr>
              <a:t>Ecoportal</a:t>
            </a:r>
            <a:endParaRPr lang="en" sz="2400" b="1" dirty="0">
              <a:solidFill>
                <a:srgbClr val="000000"/>
              </a:solidFill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3925" y="1559675"/>
            <a:ext cx="7776000" cy="180416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О</a:t>
            </a:r>
            <a:r>
              <a:rPr lang="ru-RU" sz="1800" dirty="0" smtClean="0">
                <a:solidFill>
                  <a:schemeClr val="tx1"/>
                </a:solidFill>
              </a:rPr>
              <a:t>сновным направлением </a:t>
            </a:r>
            <a:r>
              <a:rPr lang="en-US" sz="1800" dirty="0" err="1" smtClean="0">
                <a:solidFill>
                  <a:schemeClr val="tx1"/>
                </a:solidFill>
              </a:rPr>
              <a:t>Ecoportal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является сбор и структурирование ценной информации для последующего распространения.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K-DMS </a:t>
            </a:r>
            <a:r>
              <a:rPr lang="ru-RU" sz="1800" dirty="0" smtClean="0">
                <a:solidFill>
                  <a:schemeClr val="tx1"/>
                </a:solidFill>
              </a:rPr>
              <a:t>может предложить подразделениям МКУР дополнительные услуги, специально ориентированные на 		  внутреннее управление </a:t>
            </a:r>
            <a:r>
              <a:rPr lang="ru-RU" sz="1800" dirty="0" err="1" smtClean="0">
                <a:solidFill>
                  <a:schemeClr val="tx1"/>
                </a:solidFill>
              </a:rPr>
              <a:t>документообротом</a:t>
            </a:r>
            <a:r>
              <a:rPr lang="ru-RU" sz="1800" dirty="0" smtClean="0">
                <a:solidFill>
                  <a:schemeClr val="tx1"/>
                </a:solidFill>
              </a:rPr>
              <a:t> и содействовать наращиванию потенциала.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ttangolo arrotondato 2"/>
          <p:cNvSpPr/>
          <p:nvPr/>
        </p:nvSpPr>
        <p:spPr>
          <a:xfrm>
            <a:off x="971600" y="3075806"/>
            <a:ext cx="475252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50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2"/>
          <p:cNvSpPr/>
          <p:nvPr/>
        </p:nvSpPr>
        <p:spPr>
          <a:xfrm>
            <a:off x="4133267" y="3795886"/>
            <a:ext cx="86409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ICSD body</a:t>
            </a:r>
            <a:endParaRPr lang="en" dirty="0"/>
          </a:p>
        </p:txBody>
      </p:sp>
      <p:pic>
        <p:nvPicPr>
          <p:cNvPr id="24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375" y="1055298"/>
            <a:ext cx="481200" cy="4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875" y="9771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175" y="2960298"/>
            <a:ext cx="481200" cy="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5675" y="28821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2186" y="4361610"/>
            <a:ext cx="481200" cy="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686" y="4283461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975" y="2960298"/>
            <a:ext cx="481200" cy="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3475" y="28821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975" y="979098"/>
            <a:ext cx="481200" cy="4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3475" y="900949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" y="985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" y="2890724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920" y="46264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0250" y="2873811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0250" y="943611"/>
            <a:ext cx="552175" cy="5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62"/>
          <p:cNvSpPr/>
          <p:nvPr/>
        </p:nvSpPr>
        <p:spPr>
          <a:xfrm>
            <a:off x="107504" y="1000548"/>
            <a:ext cx="936104" cy="56309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Отдел МКУР</a:t>
            </a:r>
            <a:endParaRPr lang="en" dirty="0"/>
          </a:p>
        </p:txBody>
      </p:sp>
      <p:sp>
        <p:nvSpPr>
          <p:cNvPr id="6" name="Rettangolo 5"/>
          <p:cNvSpPr/>
          <p:nvPr/>
        </p:nvSpPr>
        <p:spPr>
          <a:xfrm>
            <a:off x="61305" y="838697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ttangolo 52"/>
          <p:cNvSpPr/>
          <p:nvPr/>
        </p:nvSpPr>
        <p:spPr>
          <a:xfrm>
            <a:off x="61305" y="2768899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ttangolo 53"/>
          <p:cNvSpPr/>
          <p:nvPr/>
        </p:nvSpPr>
        <p:spPr>
          <a:xfrm>
            <a:off x="3851920" y="3683299"/>
            <a:ext cx="144016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ttangolo 54"/>
          <p:cNvSpPr/>
          <p:nvPr/>
        </p:nvSpPr>
        <p:spPr>
          <a:xfrm>
            <a:off x="6610654" y="2857067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ttangolo 59"/>
          <p:cNvSpPr/>
          <p:nvPr/>
        </p:nvSpPr>
        <p:spPr>
          <a:xfrm>
            <a:off x="6607474" y="774363"/>
            <a:ext cx="234847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ttangolo 66"/>
          <p:cNvSpPr/>
          <p:nvPr/>
        </p:nvSpPr>
        <p:spPr>
          <a:xfrm>
            <a:off x="2627784" y="1491630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 smtClean="0"/>
              <a:t>Проблемы:</a:t>
            </a:r>
            <a:endParaRPr lang="it-IT" b="1" dirty="0"/>
          </a:p>
          <a:p>
            <a:pPr lvl="2"/>
            <a:r>
              <a:rPr lang="it-IT" dirty="0" smtClean="0"/>
              <a:t>1) </a:t>
            </a:r>
            <a:r>
              <a:rPr lang="ru-RU" dirty="0" smtClean="0"/>
              <a:t>Разрозненно хранящиеся документы на </a:t>
            </a:r>
            <a:r>
              <a:rPr lang="ru-RU" dirty="0" err="1"/>
              <a:t>ф</a:t>
            </a:r>
            <a:r>
              <a:rPr lang="ru-RU" dirty="0" err="1" smtClean="0"/>
              <a:t>леш</a:t>
            </a:r>
            <a:r>
              <a:rPr lang="ru-RU" dirty="0" smtClean="0"/>
              <a:t>-носителях и компьютерах персонала; </a:t>
            </a:r>
            <a:r>
              <a:rPr lang="it-IT" dirty="0" smtClean="0"/>
              <a:t>2) </a:t>
            </a:r>
            <a:r>
              <a:rPr lang="ru-RU" dirty="0" smtClean="0"/>
              <a:t>Поиск и доступ к документам; </a:t>
            </a:r>
          </a:p>
          <a:p>
            <a:pPr lvl="2"/>
            <a:r>
              <a:rPr lang="it-IT" dirty="0" smtClean="0"/>
              <a:t>3) </a:t>
            </a:r>
            <a:r>
              <a:rPr lang="ru-RU" dirty="0" smtClean="0"/>
              <a:t>Авторские права на документ; </a:t>
            </a:r>
            <a:endParaRPr lang="it-IT" dirty="0"/>
          </a:p>
          <a:p>
            <a:pPr lvl="2"/>
            <a:r>
              <a:rPr lang="it-IT" dirty="0" smtClean="0"/>
              <a:t>4) </a:t>
            </a:r>
            <a:r>
              <a:rPr lang="ru-RU" dirty="0" smtClean="0"/>
              <a:t>Информационная безопасность; </a:t>
            </a:r>
          </a:p>
          <a:p>
            <a:pPr lvl="2"/>
            <a:r>
              <a:rPr lang="it-IT" dirty="0" smtClean="0"/>
              <a:t>5) </a:t>
            </a:r>
            <a:r>
              <a:rPr lang="ru-RU" dirty="0" smtClean="0"/>
              <a:t>Учет индивидуальных потребностей каждого подразделения МКУР; </a:t>
            </a:r>
            <a:endParaRPr lang="it-IT" dirty="0"/>
          </a:p>
        </p:txBody>
      </p:sp>
      <p:sp>
        <p:nvSpPr>
          <p:cNvPr id="71" name="Shape 91"/>
          <p:cNvSpPr txBox="1">
            <a:spLocks/>
          </p:cNvSpPr>
          <p:nvPr/>
        </p:nvSpPr>
        <p:spPr>
          <a:xfrm>
            <a:off x="2498385" y="267494"/>
            <a:ext cx="3958070" cy="864096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dirty="0" smtClean="0">
                <a:solidFill>
                  <a:srgbClr val="C00000"/>
                </a:solidFill>
              </a:rPr>
              <a:t>K-DMS</a:t>
            </a:r>
            <a:r>
              <a:rPr lang="it-IT" sz="2400" dirty="0" smtClean="0"/>
              <a:t> </a:t>
            </a:r>
            <a:r>
              <a:rPr lang="ru-RU" sz="2400" dirty="0" smtClean="0"/>
              <a:t>для индивидуальных подразделений МКУР </a:t>
            </a:r>
            <a:endParaRPr lang="en" sz="2400" b="1" dirty="0"/>
          </a:p>
        </p:txBody>
      </p:sp>
      <p:sp>
        <p:nvSpPr>
          <p:cNvPr id="39" name="Shape 62"/>
          <p:cNvSpPr/>
          <p:nvPr/>
        </p:nvSpPr>
        <p:spPr>
          <a:xfrm>
            <a:off x="179512" y="2931790"/>
            <a:ext cx="936104" cy="56309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Отдел МКУР</a:t>
            </a:r>
            <a:endParaRPr lang="en" dirty="0"/>
          </a:p>
        </p:txBody>
      </p:sp>
      <p:sp>
        <p:nvSpPr>
          <p:cNvPr id="40" name="Shape 62"/>
          <p:cNvSpPr/>
          <p:nvPr/>
        </p:nvSpPr>
        <p:spPr>
          <a:xfrm>
            <a:off x="8028384" y="915566"/>
            <a:ext cx="936104" cy="56309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Отдел МКУР</a:t>
            </a:r>
            <a:endParaRPr lang="en" dirty="0"/>
          </a:p>
        </p:txBody>
      </p:sp>
      <p:sp>
        <p:nvSpPr>
          <p:cNvPr id="41" name="Shape 62"/>
          <p:cNvSpPr/>
          <p:nvPr/>
        </p:nvSpPr>
        <p:spPr>
          <a:xfrm>
            <a:off x="8028384" y="3147814"/>
            <a:ext cx="936104" cy="56309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Отдел МКУР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209358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7093775" y="3943500"/>
            <a:ext cx="1424400" cy="685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Найден новый файл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924467" y="2466412"/>
            <a:ext cx="1932300" cy="720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Файл сохранен на </a:t>
            </a:r>
            <a:r>
              <a:rPr lang="ru-RU" dirty="0" err="1"/>
              <a:t>ф</a:t>
            </a:r>
            <a:r>
              <a:rPr lang="ru-RU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леш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-носителе и компьютере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64805" y="959975"/>
            <a:ext cx="1922700" cy="757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Необходима важная информация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Shape 158"/>
          <p:cNvCxnSpPr>
            <a:stCxn id="157" idx="2"/>
          </p:cNvCxnSpPr>
          <p:nvPr/>
        </p:nvCxnSpPr>
        <p:spPr>
          <a:xfrm>
            <a:off x="1126155" y="1717475"/>
            <a:ext cx="0" cy="46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9" name="Shape 159"/>
          <p:cNvCxnSpPr/>
          <p:nvPr/>
        </p:nvCxnSpPr>
        <p:spPr>
          <a:xfrm>
            <a:off x="1126176" y="3304175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0" name="Shape 160"/>
          <p:cNvSpPr/>
          <p:nvPr/>
        </p:nvSpPr>
        <p:spPr>
          <a:xfrm>
            <a:off x="457200" y="3758850"/>
            <a:ext cx="1341300" cy="946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Файл скопирован и прочитан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Shape 161"/>
          <p:cNvCxnSpPr>
            <a:stCxn id="155" idx="0"/>
          </p:cNvCxnSpPr>
          <p:nvPr/>
        </p:nvCxnSpPr>
        <p:spPr>
          <a:xfrm rot="10800000" flipH="1">
            <a:off x="7805975" y="3421800"/>
            <a:ext cx="10800" cy="52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2" name="Shape 162"/>
          <p:cNvSpPr/>
          <p:nvPr/>
        </p:nvSpPr>
        <p:spPr>
          <a:xfrm>
            <a:off x="1981200" y="2419350"/>
            <a:ext cx="2799300" cy="584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Поиск по сети с компьютера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467" y="1190417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371" y="1088950"/>
            <a:ext cx="1143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1981200" y="4341442"/>
            <a:ext cx="1654696" cy="72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Обмен информацией с коллегами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6031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174700"/>
            <a:ext cx="1143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Shape 168"/>
          <p:cNvCxnSpPr>
            <a:stCxn id="160" idx="3"/>
          </p:cNvCxnSpPr>
          <p:nvPr/>
        </p:nvCxnSpPr>
        <p:spPr>
          <a:xfrm>
            <a:off x="1798500" y="4232100"/>
            <a:ext cx="18267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79946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367" y="371475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5598244" y="4375628"/>
            <a:ext cx="914400" cy="6956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Новый поиск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Shape 172"/>
          <p:cNvCxnSpPr>
            <a:stCxn id="170" idx="3"/>
          </p:cNvCxnSpPr>
          <p:nvPr/>
        </p:nvCxnSpPr>
        <p:spPr>
          <a:xfrm>
            <a:off x="5337367" y="4286250"/>
            <a:ext cx="153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0" name="Shape 62"/>
          <p:cNvSpPr/>
          <p:nvPr/>
        </p:nvSpPr>
        <p:spPr>
          <a:xfrm>
            <a:off x="3563888" y="1413370"/>
            <a:ext cx="158417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Подразделения МКУР </a:t>
            </a:r>
            <a:endParaRPr lang="en" dirty="0"/>
          </a:p>
        </p:txBody>
      </p:sp>
      <p:cxnSp>
        <p:nvCxnSpPr>
          <p:cNvPr id="21" name="Shape 158"/>
          <p:cNvCxnSpPr>
            <a:stCxn id="20" idx="1"/>
          </p:cNvCxnSpPr>
          <p:nvPr/>
        </p:nvCxnSpPr>
        <p:spPr>
          <a:xfrm flipH="1">
            <a:off x="2339752" y="1632520"/>
            <a:ext cx="1224136" cy="1746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" name="Shape 158"/>
          <p:cNvCxnSpPr/>
          <p:nvPr/>
        </p:nvCxnSpPr>
        <p:spPr>
          <a:xfrm flipH="1">
            <a:off x="5167616" y="1625368"/>
            <a:ext cx="17756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0" name="Shape 91"/>
          <p:cNvSpPr txBox="1">
            <a:spLocks/>
          </p:cNvSpPr>
          <p:nvPr/>
        </p:nvSpPr>
        <p:spPr>
          <a:xfrm>
            <a:off x="2051720" y="483518"/>
            <a:ext cx="4665903" cy="864096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dirty="0" smtClean="0">
                <a:solidFill>
                  <a:srgbClr val="C00000"/>
                </a:solidFill>
              </a:rPr>
              <a:t>K-DMS</a:t>
            </a:r>
            <a:r>
              <a:rPr lang="it-IT" sz="2400" dirty="0" smtClean="0"/>
              <a:t> </a:t>
            </a:r>
            <a:r>
              <a:rPr lang="ru-RU" sz="2400" dirty="0" smtClean="0"/>
              <a:t>для индивидуальных подразделений МКУР </a:t>
            </a:r>
            <a:endParaRPr lang="en" sz="2400" b="1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 idx="4294967295"/>
          </p:nvPr>
        </p:nvSpPr>
        <p:spPr>
          <a:xfrm>
            <a:off x="1524000" y="2190750"/>
            <a:ext cx="6718799" cy="463499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система </a:t>
            </a:r>
            <a:r>
              <a:rPr lang="en" sz="20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K-DMS</a:t>
            </a:r>
            <a:r>
              <a:rPr lang="en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улучшить данный процесс</a:t>
            </a:r>
            <a:r>
              <a:rPr lang="en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91"/>
          <p:cNvSpPr txBox="1">
            <a:spLocks/>
          </p:cNvSpPr>
          <p:nvPr/>
        </p:nvSpPr>
        <p:spPr>
          <a:xfrm>
            <a:off x="2051720" y="771550"/>
            <a:ext cx="4665903" cy="864096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dirty="0" smtClean="0">
                <a:solidFill>
                  <a:srgbClr val="C00000"/>
                </a:solidFill>
              </a:rPr>
              <a:t>K-DMS</a:t>
            </a:r>
            <a:r>
              <a:rPr lang="it-IT" sz="2400" dirty="0" smtClean="0"/>
              <a:t> </a:t>
            </a:r>
            <a:r>
              <a:rPr lang="ru-RU" sz="2400" dirty="0" smtClean="0"/>
              <a:t>для индивидуальных подразделений МКУР </a:t>
            </a:r>
            <a:endParaRPr lang="en" sz="2400" b="1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093775" y="3943500"/>
            <a:ext cx="1424400" cy="685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Найден новый файл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64805" y="959975"/>
            <a:ext cx="1922700" cy="757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Необходима важная информация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Shape 185"/>
          <p:cNvCxnSpPr>
            <a:stCxn id="184" idx="2"/>
          </p:cNvCxnSpPr>
          <p:nvPr/>
        </p:nvCxnSpPr>
        <p:spPr>
          <a:xfrm>
            <a:off x="1126155" y="1717475"/>
            <a:ext cx="0" cy="46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>
            <a:off x="1126176" y="3304175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87" name="Shape 187"/>
          <p:cNvSpPr/>
          <p:nvPr/>
        </p:nvSpPr>
        <p:spPr>
          <a:xfrm>
            <a:off x="457200" y="3758850"/>
            <a:ext cx="1341300" cy="946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Файл скопирован и прочтен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Shape 188"/>
          <p:cNvCxnSpPr>
            <a:stCxn id="182" idx="0"/>
          </p:cNvCxnSpPr>
          <p:nvPr/>
        </p:nvCxnSpPr>
        <p:spPr>
          <a:xfrm rot="10800000" flipH="1">
            <a:off x="7805975" y="3421800"/>
            <a:ext cx="10800" cy="52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1981200" y="2419350"/>
            <a:ext cx="2799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Поиск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467" y="1190417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371" y="1088950"/>
            <a:ext cx="1143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5517185" y="4415685"/>
            <a:ext cx="1273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Новый поиск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6031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174700"/>
            <a:ext cx="1143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Shape 195"/>
          <p:cNvCxnSpPr>
            <a:stCxn id="187" idx="3"/>
          </p:cNvCxnSpPr>
          <p:nvPr/>
        </p:nvCxnSpPr>
        <p:spPr>
          <a:xfrm>
            <a:off x="1798500" y="4232100"/>
            <a:ext cx="18267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79946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367" y="371475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2133600" y="4324350"/>
            <a:ext cx="1142256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Обмен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Shape 199"/>
          <p:cNvCxnSpPr>
            <a:stCxn id="197" idx="3"/>
          </p:cNvCxnSpPr>
          <p:nvPr/>
        </p:nvCxnSpPr>
        <p:spPr>
          <a:xfrm rot="10800000" flipH="1">
            <a:off x="5337367" y="4266750"/>
            <a:ext cx="1538400" cy="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00" name="Shape 200"/>
          <p:cNvSpPr/>
          <p:nvPr/>
        </p:nvSpPr>
        <p:spPr>
          <a:xfrm>
            <a:off x="228600" y="1613136"/>
            <a:ext cx="2185200" cy="1752600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581400" y="3233480"/>
            <a:ext cx="2185200" cy="1752599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668525" y="711741"/>
            <a:ext cx="2185200" cy="1752600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hape 158"/>
          <p:cNvCxnSpPr/>
          <p:nvPr/>
        </p:nvCxnSpPr>
        <p:spPr>
          <a:xfrm flipH="1">
            <a:off x="2267744" y="1698112"/>
            <a:ext cx="17756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" name="Shape 158"/>
          <p:cNvCxnSpPr/>
          <p:nvPr/>
        </p:nvCxnSpPr>
        <p:spPr>
          <a:xfrm flipH="1">
            <a:off x="5167616" y="1673493"/>
            <a:ext cx="17756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7" name="Shape 91"/>
          <p:cNvSpPr txBox="1">
            <a:spLocks/>
          </p:cNvSpPr>
          <p:nvPr/>
        </p:nvSpPr>
        <p:spPr>
          <a:xfrm>
            <a:off x="2051720" y="483518"/>
            <a:ext cx="4665903" cy="864096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dirty="0" smtClean="0">
                <a:solidFill>
                  <a:srgbClr val="C00000"/>
                </a:solidFill>
              </a:rPr>
              <a:t>K-DMS</a:t>
            </a:r>
            <a:r>
              <a:rPr lang="it-IT" sz="2400" dirty="0" smtClean="0"/>
              <a:t> </a:t>
            </a:r>
            <a:r>
              <a:rPr lang="ru-RU" sz="2400" dirty="0" smtClean="0"/>
              <a:t>для индивидуальных подразделений МКУР </a:t>
            </a:r>
            <a:endParaRPr lang="en" sz="2400" b="1" dirty="0"/>
          </a:p>
        </p:txBody>
      </p:sp>
      <p:sp>
        <p:nvSpPr>
          <p:cNvPr id="29" name="Shape 62"/>
          <p:cNvSpPr/>
          <p:nvPr/>
        </p:nvSpPr>
        <p:spPr>
          <a:xfrm>
            <a:off x="3563888" y="1413370"/>
            <a:ext cx="158417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Подразделения МКУР </a:t>
            </a:r>
            <a:endParaRPr lang="en" dirty="0"/>
          </a:p>
        </p:txBody>
      </p:sp>
      <p:sp>
        <p:nvSpPr>
          <p:cNvPr id="30" name="Shape 156"/>
          <p:cNvSpPr/>
          <p:nvPr/>
        </p:nvSpPr>
        <p:spPr>
          <a:xfrm>
            <a:off x="6924467" y="2466412"/>
            <a:ext cx="1932300" cy="720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Файл сохранен на </a:t>
            </a:r>
            <a:r>
              <a:rPr lang="ru-RU" dirty="0" err="1"/>
              <a:t>ф</a:t>
            </a:r>
            <a:r>
              <a:rPr lang="ru-RU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леш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-носителе и компьютере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1617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Shape 185"/>
          <p:cNvCxnSpPr/>
          <p:nvPr/>
        </p:nvCxnSpPr>
        <p:spPr>
          <a:xfrm>
            <a:off x="1126155" y="1717475"/>
            <a:ext cx="0" cy="46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>
            <a:off x="1126176" y="3304175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8" name="Shape 188"/>
          <p:cNvCxnSpPr/>
          <p:nvPr/>
        </p:nvCxnSpPr>
        <p:spPr>
          <a:xfrm rot="10800000" flipH="1">
            <a:off x="7805975" y="3421800"/>
            <a:ext cx="10800" cy="52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1981200" y="2419350"/>
            <a:ext cx="2799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Поиск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467" y="1190417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371" y="1088950"/>
            <a:ext cx="1143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5517185" y="4415685"/>
            <a:ext cx="1273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dirty="0" smtClean="0"/>
              <a:t>Новый поиск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6031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174700"/>
            <a:ext cx="1143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Shape 195"/>
          <p:cNvCxnSpPr/>
          <p:nvPr/>
        </p:nvCxnSpPr>
        <p:spPr>
          <a:xfrm>
            <a:off x="1798500" y="4232100"/>
            <a:ext cx="18267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799464"/>
            <a:ext cx="9240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367" y="371475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2133600" y="4324350"/>
            <a:ext cx="1142256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Обмен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Shape 199"/>
          <p:cNvCxnSpPr>
            <a:stCxn id="197" idx="3"/>
          </p:cNvCxnSpPr>
          <p:nvPr/>
        </p:nvCxnSpPr>
        <p:spPr>
          <a:xfrm rot="10800000" flipH="1">
            <a:off x="5337367" y="4266750"/>
            <a:ext cx="1538400" cy="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00" name="Shape 200"/>
          <p:cNvSpPr/>
          <p:nvPr/>
        </p:nvSpPr>
        <p:spPr>
          <a:xfrm>
            <a:off x="228600" y="1613136"/>
            <a:ext cx="2185200" cy="1752600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581400" y="3233480"/>
            <a:ext cx="2185200" cy="1752599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668525" y="711741"/>
            <a:ext cx="2185200" cy="1752600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E30000"/>
              </a:gs>
              <a:gs pos="100000">
                <a:srgbClr val="FF8484"/>
              </a:gs>
            </a:gsLst>
            <a:lin ang="16200038" scaled="0"/>
          </a:gradFill>
          <a:ln w="9525" cap="flat" cmpd="sng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87824" y="2202085"/>
            <a:ext cx="3255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 smtClean="0"/>
              <a:t>K-DMS </a:t>
            </a:r>
            <a:r>
              <a:rPr lang="ru-RU" dirty="0"/>
              <a:t>является инструментом ИКТ </a:t>
            </a:r>
            <a:r>
              <a:rPr lang="ru-RU" dirty="0" smtClean="0"/>
              <a:t>предназначенным </a:t>
            </a:r>
            <a:r>
              <a:rPr lang="ru-RU" dirty="0"/>
              <a:t>для управления знаниями и обмена в рамках системы сотрудничества и организации.</a:t>
            </a:r>
            <a:endParaRPr lang="en-US" dirty="0"/>
          </a:p>
        </p:txBody>
      </p:sp>
      <p:cxnSp>
        <p:nvCxnSpPr>
          <p:cNvPr id="31" name="Shape 158"/>
          <p:cNvCxnSpPr/>
          <p:nvPr/>
        </p:nvCxnSpPr>
        <p:spPr>
          <a:xfrm flipH="1">
            <a:off x="2267744" y="1698112"/>
            <a:ext cx="17756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" name="Shape 158"/>
          <p:cNvCxnSpPr/>
          <p:nvPr/>
        </p:nvCxnSpPr>
        <p:spPr>
          <a:xfrm flipH="1">
            <a:off x="5167616" y="1673493"/>
            <a:ext cx="17756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8" name="Shape 62"/>
          <p:cNvSpPr/>
          <p:nvPr/>
        </p:nvSpPr>
        <p:spPr>
          <a:xfrm>
            <a:off x="3563888" y="1413370"/>
            <a:ext cx="1584176" cy="438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dirty="0" smtClean="0"/>
              <a:t>Подразделения МКУР </a:t>
            </a:r>
            <a:endParaRPr lang="en" dirty="0"/>
          </a:p>
        </p:txBody>
      </p:sp>
      <p:sp>
        <p:nvSpPr>
          <p:cNvPr id="33" name="Shape 91"/>
          <p:cNvSpPr txBox="1">
            <a:spLocks/>
          </p:cNvSpPr>
          <p:nvPr/>
        </p:nvSpPr>
        <p:spPr>
          <a:xfrm>
            <a:off x="2051720" y="483518"/>
            <a:ext cx="4665903" cy="864096"/>
          </a:xfrm>
          <a:prstGeom prst="rect">
            <a:avLst/>
          </a:prstGeom>
          <a:noFill/>
          <a:ln>
            <a:noFill/>
          </a:ln>
        </p:spPr>
        <p:txBody>
          <a:bodyPr lIns="75650" tIns="75650" rIns="75650" bIns="756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rgbClr val="C80F0F"/>
              </a:buClr>
              <a:buSzPct val="25000"/>
            </a:pPr>
            <a:r>
              <a:rPr lang="it-IT" sz="2400" dirty="0" smtClean="0">
                <a:solidFill>
                  <a:srgbClr val="C00000"/>
                </a:solidFill>
              </a:rPr>
              <a:t>K-DMS</a:t>
            </a:r>
            <a:r>
              <a:rPr lang="it-IT" sz="2400" dirty="0" smtClean="0"/>
              <a:t> </a:t>
            </a:r>
            <a:r>
              <a:rPr lang="ru-RU" sz="2400" dirty="0" smtClean="0"/>
              <a:t>для индивидуальных подразделений МКУР </a:t>
            </a:r>
            <a:endParaRPr lang="en" sz="2400" b="1" dirty="0"/>
          </a:p>
        </p:txBody>
      </p:sp>
      <p:sp>
        <p:nvSpPr>
          <p:cNvPr id="34" name="Shape 182"/>
          <p:cNvSpPr/>
          <p:nvPr/>
        </p:nvSpPr>
        <p:spPr>
          <a:xfrm>
            <a:off x="7093775" y="3943500"/>
            <a:ext cx="1424400" cy="685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Найден новый файл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184"/>
          <p:cNvSpPr/>
          <p:nvPr/>
        </p:nvSpPr>
        <p:spPr>
          <a:xfrm>
            <a:off x="164805" y="959975"/>
            <a:ext cx="1922700" cy="757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Необходима важная информация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187"/>
          <p:cNvSpPr/>
          <p:nvPr/>
        </p:nvSpPr>
        <p:spPr>
          <a:xfrm>
            <a:off x="457200" y="3758850"/>
            <a:ext cx="1341300" cy="946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Файл скопирован и прочтен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156"/>
          <p:cNvSpPr/>
          <p:nvPr/>
        </p:nvSpPr>
        <p:spPr>
          <a:xfrm>
            <a:off x="6924467" y="2466412"/>
            <a:ext cx="1932300" cy="720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Файл сохранен на </a:t>
            </a:r>
            <a:r>
              <a:rPr lang="ru-RU" dirty="0" err="1"/>
              <a:t>ф</a:t>
            </a:r>
            <a:r>
              <a:rPr lang="ru-RU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леш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-носителе и компьютере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1022</Words>
  <Application>Microsoft Macintosh PowerPoint</Application>
  <PresentationFormat>On-screen Show (16:9)</PresentationFormat>
  <Paragraphs>159</Paragraphs>
  <Slides>22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giz-powerpoint-leerfolie-en</vt:lpstr>
      <vt:lpstr>K-DMS  Гибкое решение информационно-коммуникационных технологий для Управления информацией</vt:lpstr>
      <vt:lpstr>Ключевые идеи презентации</vt:lpstr>
      <vt:lpstr>Содержание</vt:lpstr>
      <vt:lpstr>Взаимодополняемость K-DMS и Ecoportal</vt:lpstr>
      <vt:lpstr>PowerPoint Presentation</vt:lpstr>
      <vt:lpstr>PowerPoint Presentation</vt:lpstr>
      <vt:lpstr>Как система K-DMS может улучшить данный процесс?</vt:lpstr>
      <vt:lpstr>PowerPoint Presentation</vt:lpstr>
      <vt:lpstr>PowerPoint Presentation</vt:lpstr>
      <vt:lpstr>PowerPoint Presentation</vt:lpstr>
      <vt:lpstr>Техническое решение K-DMS : Безопасное хранение информации</vt:lpstr>
      <vt:lpstr>Техническое решение K-DMS : Улучшенное управление документами</vt:lpstr>
      <vt:lpstr>PowerPoint Presentation</vt:lpstr>
      <vt:lpstr>Решение K-DMS по развитию потенциала</vt:lpstr>
      <vt:lpstr>PowerPoint Presentation</vt:lpstr>
      <vt:lpstr>PowerPoint Presentation</vt:lpstr>
      <vt:lpstr>PowerPoint Presentation</vt:lpstr>
      <vt:lpstr>PowerPoint Presentation</vt:lpstr>
      <vt:lpstr>Ключевые идеи презентации</vt:lpstr>
      <vt:lpstr>K-DMS: Easy and light handling</vt:lpstr>
      <vt:lpstr>K-DMS: Powerful search (fulltext)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K-DMS  innovative approach towards knowledge management </dc:title>
  <dc:creator>gianluca</dc:creator>
  <cp:lastModifiedBy>Nataliya Chemayeva</cp:lastModifiedBy>
  <cp:revision>29</cp:revision>
  <dcterms:modified xsi:type="dcterms:W3CDTF">2016-05-24T04:13:48Z</dcterms:modified>
</cp:coreProperties>
</file>